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48" autoAdjust="0"/>
    <p:restoredTop sz="96197"/>
  </p:normalViewPr>
  <p:slideViewPr>
    <p:cSldViewPr snapToGrid="0" snapToObjects="1">
      <p:cViewPr varScale="1">
        <p:scale>
          <a:sx n="114" d="100"/>
          <a:sy n="114" d="100"/>
        </p:scale>
        <p:origin x="21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9F9DF-CD90-5B4D-9E8A-DDF4733849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EB1ED6-40F2-CD41-AE05-E111465821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7C27F8-5B11-DF49-8F6F-E88BC59E6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F53F-3463-B34A-8AD6-772CFEAF5662}" type="datetimeFigureOut">
              <a:rPr lang="pt-BR" smtClean="0"/>
              <a:t>02/09/2025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96E10-5438-A949-AA4B-1F36983A1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FA3C2D-BBA3-1242-B1CC-0FA42E681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AFCF3-CA69-CC46-9658-D5DA333DF5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9208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BA916-18A7-2D46-AED7-20A1C6F4C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216A0-D97B-D340-B5A0-71AB9138E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82FCB8-D679-C149-AB8E-72CDC5CAF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F53F-3463-B34A-8AD6-772CFEAF5662}" type="datetimeFigureOut">
              <a:rPr lang="pt-BR" smtClean="0"/>
              <a:t>02/09/2025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F583D1-C669-0F47-83C5-994173AC3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5D1150-F67D-8740-B74D-DF34EB1E9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AFCF3-CA69-CC46-9658-D5DA333DF5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822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56A87-E178-F443-A567-149F3BCF5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0C2F1-8862-A14B-9F3A-97EA23E6B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4AD355-0586-D043-A4FA-1ED1F2401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F53F-3463-B34A-8AD6-772CFEAF5662}" type="datetimeFigureOut">
              <a:rPr lang="pt-BR" smtClean="0"/>
              <a:t>02/09/2025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775B0-CB56-B546-9C20-EE73B0AA2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C22CD-D50D-4B47-8D52-8293FF8ED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AFCF3-CA69-CC46-9658-D5DA333DF5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6784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03279-7B9B-004C-9098-179C9563C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239C8-A258-BD47-96DA-A0CA9BE4A2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306229-B394-7A43-AD6C-042F485DB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C6DF32-6D54-F644-ACEC-37D1AE2DA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F53F-3463-B34A-8AD6-772CFEAF5662}" type="datetimeFigureOut">
              <a:rPr lang="pt-BR" smtClean="0"/>
              <a:t>02/09/2025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F74446-2B61-8E41-B563-CFDA0F134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DFA5FB-063D-2F49-940E-5796818AC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AFCF3-CA69-CC46-9658-D5DA333DF5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938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1FE69-0866-714D-B363-A2DC42EA2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BC6AD-93BA-EC48-B871-BA61C58C4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C58DFE-2283-E743-8F1F-055D2E42E8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F4F465-CDC6-254A-977E-408948CA47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D66A68-B36B-A743-B817-B1BBA94B3F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1A29CA-AEB0-AC47-9BA1-1197EC118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F53F-3463-B34A-8AD6-772CFEAF5662}" type="datetimeFigureOut">
              <a:rPr lang="pt-BR" smtClean="0"/>
              <a:t>02/09/2025</a:t>
            </a:fld>
            <a:endParaRPr lang="pt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9E2C9E-3C88-DB49-8118-B0000920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1F8E73-22EA-1B4C-AA36-F5CAF3F48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AFCF3-CA69-CC46-9658-D5DA333DF5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4666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0CE11-7218-D244-AF4D-A644E68E5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9D19D7-8100-9D4E-9233-269716B1F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F53F-3463-B34A-8AD6-772CFEAF5662}" type="datetimeFigureOut">
              <a:rPr lang="pt-BR" smtClean="0"/>
              <a:t>02/09/2025</a:t>
            </a:fld>
            <a:endParaRPr lang="pt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C64640-9E94-FA4D-A28E-29BC7CE58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556B0E-A202-E140-BACD-7B2D52739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AFCF3-CA69-CC46-9658-D5DA333DF5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6167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99A083-8DF9-A84A-9992-E5D6F0D80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F53F-3463-B34A-8AD6-772CFEAF5662}" type="datetimeFigureOut">
              <a:rPr lang="pt-BR" smtClean="0"/>
              <a:t>02/09/2025</a:t>
            </a:fld>
            <a:endParaRPr lang="pt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75C2F0-CB01-9F4F-AC98-CC75524D4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7D8A9D-9519-3C4A-B0F3-7DFF7C469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AFCF3-CA69-CC46-9658-D5DA333DF5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1940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C5B9F-9D92-F046-802C-73CCBF24E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BEAF4D-9669-AA43-9577-8049A7D07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3ABA5-C0C3-BF4C-B4FB-BB0BFEF4F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023DF0-F6B4-4243-9896-36B473DF0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F53F-3463-B34A-8AD6-772CFEAF5662}" type="datetimeFigureOut">
              <a:rPr lang="pt-BR" smtClean="0"/>
              <a:t>02/09/2025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94FDCF-5B5A-5D42-9416-62EC93E89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43B193-3724-B541-BA33-5E03C6787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AFCF3-CA69-CC46-9658-D5DA333DF5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3406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1D9C5-3B8F-8C4A-85CE-9C2B0A757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E2A6A0-BB40-7A4D-A351-DDB344E908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7B4224-EBA3-A043-9406-5DE681189A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F911E8-1FC1-C149-9E3E-631622A33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F53F-3463-B34A-8AD6-772CFEAF5662}" type="datetimeFigureOut">
              <a:rPr lang="pt-BR" smtClean="0"/>
              <a:t>02/09/2025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3499B2-FFE2-194A-8931-C58B78138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700DEE-12A4-C344-B8C4-F059F821F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AFCF3-CA69-CC46-9658-D5DA333DF5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8244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D3F52-1D11-5A4B-A8C5-21150DE96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E2F5C0-DB8D-B54D-9FD0-16211B13E3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0BD309-EBF8-8344-A2E3-8B54FE9DA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F53F-3463-B34A-8AD6-772CFEAF5662}" type="datetimeFigureOut">
              <a:rPr lang="pt-BR" smtClean="0"/>
              <a:t>02/09/2025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33EEDA-699F-784E-94A8-7CE1D3245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0437C-E31E-0443-9AB7-EE003542D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AFCF3-CA69-CC46-9658-D5DA333DF5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6405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EC7017-C491-3B45-8760-20B6E725EB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9BA29C-5BDB-F146-8A9E-79EC6A4BD8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40181-E9C2-934B-ABA6-C5996F0C5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F53F-3463-B34A-8AD6-772CFEAF5662}" type="datetimeFigureOut">
              <a:rPr lang="pt-BR" smtClean="0"/>
              <a:t>02/09/2025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52C39-721E-7E42-9D40-7827A92A5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2FFCA2-23BE-6E4A-9C69-109513C26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AFCF3-CA69-CC46-9658-D5DA333DF5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4040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3DAB29-D67B-2443-AAF0-D6DD52134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90BF3-B4CD-A347-BC63-56AF28212A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9EC4ED-DDF7-374A-A5BA-04517AF846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23F53F-3463-B34A-8AD6-772CFEAF5662}" type="datetimeFigureOut">
              <a:rPr lang="pt-BR" smtClean="0"/>
              <a:t>02/09/2025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8EDFF-158D-8544-9A25-A2FE283BA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E0062-12B4-8742-9D6B-788A471144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AFCF3-CA69-CC46-9658-D5DA333DF5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4947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normasabnt.org/referencias-abnt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ângulo 48">
            <a:extLst>
              <a:ext uri="{FF2B5EF4-FFF2-40B4-BE49-F238E27FC236}">
                <a16:creationId xmlns:a16="http://schemas.microsoft.com/office/drawing/2014/main" id="{3C9205DB-AD6D-24CC-AE4B-BF53D1BCEA2F}"/>
              </a:ext>
            </a:extLst>
          </p:cNvPr>
          <p:cNvSpPr/>
          <p:nvPr/>
        </p:nvSpPr>
        <p:spPr>
          <a:xfrm>
            <a:off x="261173" y="276447"/>
            <a:ext cx="11669654" cy="6315739"/>
          </a:xfrm>
          <a:prstGeom prst="rect">
            <a:avLst/>
          </a:prstGeom>
          <a:noFill/>
          <a:ln>
            <a:solidFill>
              <a:srgbClr val="0040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CCF5B02-AA41-4F4D-97D9-6EB597540600}"/>
              </a:ext>
            </a:extLst>
          </p:cNvPr>
          <p:cNvSpPr/>
          <p:nvPr/>
        </p:nvSpPr>
        <p:spPr>
          <a:xfrm>
            <a:off x="735570" y="2365666"/>
            <a:ext cx="10827892" cy="1646605"/>
          </a:xfrm>
          <a:prstGeom prst="roundRect">
            <a:avLst/>
          </a:prstGeom>
          <a:solidFill>
            <a:srgbClr val="0040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4E82EA-E0DE-DB49-B3EF-A71F697FD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8300" y="2365666"/>
            <a:ext cx="10802432" cy="1646605"/>
          </a:xfrm>
        </p:spPr>
        <p:txBody>
          <a:bodyPr anchor="ctr">
            <a:norm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Times New Roman" pitchFamily="18" charset="0"/>
              </a:rPr>
              <a:t>TITULO DO TRABALHO</a:t>
            </a:r>
            <a:br>
              <a:rPr lang="pt-BR" sz="3600" b="1" dirty="0">
                <a:solidFill>
                  <a:schemeClr val="bg1"/>
                </a:solidFill>
                <a:latin typeface="Times New Roman" pitchFamily="18" charset="0"/>
              </a:rPr>
            </a:br>
            <a:r>
              <a:rPr lang="pt-BR" sz="3600" b="1" dirty="0">
                <a:solidFill>
                  <a:schemeClr val="bg1"/>
                </a:solidFill>
                <a:latin typeface="Times New Roman" pitchFamily="18" charset="0"/>
              </a:rPr>
              <a:t>(IGUAL AO PROJETO)</a:t>
            </a:r>
            <a:endParaRPr lang="pt-BR" sz="36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B0629B-2A20-6849-B3DE-EA011FA2CC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5227" y="4142027"/>
            <a:ext cx="10788235" cy="1354196"/>
          </a:xfrm>
        </p:spPr>
        <p:txBody>
          <a:bodyPr>
            <a:normAutofit/>
          </a:bodyPr>
          <a:lstStyle/>
          <a:p>
            <a:pPr defTabSz="3973513"/>
            <a:r>
              <a:rPr lang="pt-BR" dirty="0">
                <a:latin typeface="Times New Roman" pitchFamily="18" charset="0"/>
              </a:rPr>
              <a:t>Autor 1; Autor 2; (alunos) [Arial 32pt]</a:t>
            </a:r>
          </a:p>
          <a:p>
            <a:pPr defTabSz="3973513"/>
            <a:r>
              <a:rPr lang="pt-BR" dirty="0">
                <a:latin typeface="Times New Roman" pitchFamily="18" charset="0"/>
              </a:rPr>
              <a:t>Orientador; </a:t>
            </a:r>
            <a:r>
              <a:rPr lang="pt-BR" dirty="0" err="1">
                <a:latin typeface="Times New Roman" pitchFamily="18" charset="0"/>
              </a:rPr>
              <a:t>Co-orientador</a:t>
            </a:r>
            <a:endParaRPr lang="pt-BR" dirty="0">
              <a:latin typeface="Times New Roman" pitchFamily="18" charset="0"/>
            </a:endParaRPr>
          </a:p>
          <a:p>
            <a:pPr defTabSz="3973513"/>
            <a:r>
              <a:rPr lang="pt-BR" dirty="0">
                <a:latin typeface="Times New Roman" pitchFamily="18" charset="0"/>
              </a:rPr>
              <a:t>e-mail do apresentador</a:t>
            </a:r>
          </a:p>
        </p:txBody>
      </p:sp>
      <p:sp>
        <p:nvSpPr>
          <p:cNvPr id="22" name="TextBox 4">
            <a:extLst>
              <a:ext uri="{FF2B5EF4-FFF2-40B4-BE49-F238E27FC236}">
                <a16:creationId xmlns:a16="http://schemas.microsoft.com/office/drawing/2014/main" id="{0663D637-D5B0-BEFC-0B40-7CDDF5B7F9B5}"/>
              </a:ext>
            </a:extLst>
          </p:cNvPr>
          <p:cNvSpPr txBox="1"/>
          <p:nvPr/>
        </p:nvSpPr>
        <p:spPr>
          <a:xfrm>
            <a:off x="775227" y="607497"/>
            <a:ext cx="707109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400" b="1" dirty="0">
                <a:solidFill>
                  <a:srgbClr val="00407A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25ª Jornada Integrada de Pesquisa e Pós-Graduação</a:t>
            </a:r>
            <a:endParaRPr lang="pt-BR" sz="2800" b="1" dirty="0">
              <a:solidFill>
                <a:srgbClr val="00407A"/>
              </a:solidFill>
              <a:cs typeface="Calibri"/>
            </a:endParaRPr>
          </a:p>
        </p:txBody>
      </p:sp>
      <p:pic>
        <p:nvPicPr>
          <p:cNvPr id="31" name="Imagem 30" descr="Logotipo&#10;&#10;Descrição gerada automaticamente">
            <a:extLst>
              <a:ext uri="{FF2B5EF4-FFF2-40B4-BE49-F238E27FC236}">
                <a16:creationId xmlns:a16="http://schemas.microsoft.com/office/drawing/2014/main" id="{43A41085-3010-7E4E-009B-29B0F2A2E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73" y="5321701"/>
            <a:ext cx="1797122" cy="1321063"/>
          </a:xfrm>
          <a:prstGeom prst="rect">
            <a:avLst/>
          </a:prstGeom>
        </p:spPr>
      </p:pic>
      <p:pic>
        <p:nvPicPr>
          <p:cNvPr id="41" name="Picture 2" descr="logo original fundo claro">
            <a:extLst>
              <a:ext uri="{FF2B5EF4-FFF2-40B4-BE49-F238E27FC236}">
                <a16:creationId xmlns:a16="http://schemas.microsoft.com/office/drawing/2014/main" id="{82A47C47-C7FC-C3F8-ED41-892F3E016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152" y="5796244"/>
            <a:ext cx="659992" cy="610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6">
            <a:extLst>
              <a:ext uri="{FF2B5EF4-FFF2-40B4-BE49-F238E27FC236}">
                <a16:creationId xmlns:a16="http://schemas.microsoft.com/office/drawing/2014/main" id="{9247F8F8-F203-1BE4-F732-7C9A23030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1905" y="5800891"/>
            <a:ext cx="1373086" cy="60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F70C79AE-AD20-55E7-39BA-A858D4D126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2340" y="5784013"/>
            <a:ext cx="1121138" cy="608735"/>
          </a:xfrm>
          <a:prstGeom prst="rect">
            <a:avLst/>
          </a:prstGeom>
          <a:noFill/>
        </p:spPr>
      </p:pic>
      <p:sp>
        <p:nvSpPr>
          <p:cNvPr id="46" name="TextBox 4">
            <a:extLst>
              <a:ext uri="{FF2B5EF4-FFF2-40B4-BE49-F238E27FC236}">
                <a16:creationId xmlns:a16="http://schemas.microsoft.com/office/drawing/2014/main" id="{BC02ABC3-9B5C-D021-499E-D3D7F33CDC31}"/>
              </a:ext>
            </a:extLst>
          </p:cNvPr>
          <p:cNvSpPr txBox="1"/>
          <p:nvPr/>
        </p:nvSpPr>
        <p:spPr>
          <a:xfrm>
            <a:off x="775227" y="1097028"/>
            <a:ext cx="7299357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b="1" dirty="0">
                <a:solidFill>
                  <a:srgbClr val="00407A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DIRETORIA DE PESQUISA E PÓS-GRADUAÇÃO – DIPPG</a:t>
            </a:r>
          </a:p>
          <a:p>
            <a:r>
              <a:rPr lang="pt-BR" b="1" dirty="0">
                <a:solidFill>
                  <a:srgbClr val="00407A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DEPARTAMENTO DE PESQUISA – DEPEQ </a:t>
            </a:r>
          </a:p>
          <a:p>
            <a:r>
              <a:rPr lang="pt-BR" b="1" dirty="0">
                <a:solidFill>
                  <a:srgbClr val="00407A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COORDENADORIA DE PESQUISA E ESTUDOS TECNOLÓGICOS – COPET</a:t>
            </a:r>
          </a:p>
        </p:txBody>
      </p:sp>
      <p:cxnSp>
        <p:nvCxnSpPr>
          <p:cNvPr id="48" name="Conector reto 47">
            <a:extLst>
              <a:ext uri="{FF2B5EF4-FFF2-40B4-BE49-F238E27FC236}">
                <a16:creationId xmlns:a16="http://schemas.microsoft.com/office/drawing/2014/main" id="{A7B092FE-A072-57F3-BEB7-3CB7FEBBCBE6}"/>
              </a:ext>
            </a:extLst>
          </p:cNvPr>
          <p:cNvCxnSpPr/>
          <p:nvPr/>
        </p:nvCxnSpPr>
        <p:spPr>
          <a:xfrm>
            <a:off x="885878" y="1065129"/>
            <a:ext cx="6560288" cy="40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B657BDFB-2D3D-44FE-B25B-F1FB555029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3710" y="389287"/>
            <a:ext cx="3237022" cy="184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85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FC0F2D-AADD-6E4B-9BE2-B8BBB3EAAB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488" y="1114425"/>
            <a:ext cx="10391776" cy="4967397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3FBBB25-B116-8140-90B0-F82171A21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88" y="228601"/>
            <a:ext cx="10391776" cy="733424"/>
          </a:xfrm>
          <a:prstGeom prst="roundRect">
            <a:avLst/>
          </a:prstGeom>
          <a:solidFill>
            <a:srgbClr val="0040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r>
              <a:rPr lang="pt-BR" dirty="0"/>
              <a:t>RESUMO</a:t>
            </a:r>
          </a:p>
        </p:txBody>
      </p:sp>
      <p:pic>
        <p:nvPicPr>
          <p:cNvPr id="13" name="Imagem 4">
            <a:extLst>
              <a:ext uri="{FF2B5EF4-FFF2-40B4-BE49-F238E27FC236}">
                <a16:creationId xmlns:a16="http://schemas.microsoft.com/office/drawing/2014/main" id="{36131F4C-B62F-774D-9141-821B9CDEB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623" y="332595"/>
            <a:ext cx="941314" cy="52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706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F25A5B21-45FD-A472-6486-6C5DF81BC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488" y="1114425"/>
            <a:ext cx="10391776" cy="4967397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7" name="Title 9">
            <a:extLst>
              <a:ext uri="{FF2B5EF4-FFF2-40B4-BE49-F238E27FC236}">
                <a16:creationId xmlns:a16="http://schemas.microsoft.com/office/drawing/2014/main" id="{02319F77-709D-6177-65BA-880C2AED3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88" y="228601"/>
            <a:ext cx="10391776" cy="733424"/>
          </a:xfrm>
          <a:prstGeom prst="roundRect">
            <a:avLst/>
          </a:prstGeom>
          <a:solidFill>
            <a:srgbClr val="0040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r>
              <a:rPr lang="pt-BR" dirty="0"/>
              <a:t>INTRODUÇÃO</a:t>
            </a:r>
          </a:p>
        </p:txBody>
      </p:sp>
      <p:pic>
        <p:nvPicPr>
          <p:cNvPr id="8" name="Imagem 4">
            <a:extLst>
              <a:ext uri="{FF2B5EF4-FFF2-40B4-BE49-F238E27FC236}">
                <a16:creationId xmlns:a16="http://schemas.microsoft.com/office/drawing/2014/main" id="{AD6E2990-D85E-0100-B2B8-3A43789392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623" y="332595"/>
            <a:ext cx="941314" cy="52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25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F25A5B21-45FD-A472-6486-6C5DF81BC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488" y="1114425"/>
            <a:ext cx="10391776" cy="4967397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7" name="Title 9">
            <a:extLst>
              <a:ext uri="{FF2B5EF4-FFF2-40B4-BE49-F238E27FC236}">
                <a16:creationId xmlns:a16="http://schemas.microsoft.com/office/drawing/2014/main" id="{02319F77-709D-6177-65BA-880C2AED3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88" y="228601"/>
            <a:ext cx="10391776" cy="733424"/>
          </a:xfrm>
          <a:prstGeom prst="roundRect">
            <a:avLst/>
          </a:prstGeom>
          <a:solidFill>
            <a:srgbClr val="0040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r>
              <a:rPr lang="pt-BR" dirty="0"/>
              <a:t>RESULTADOS</a:t>
            </a:r>
          </a:p>
        </p:txBody>
      </p:sp>
      <p:pic>
        <p:nvPicPr>
          <p:cNvPr id="8" name="Imagem 4">
            <a:extLst>
              <a:ext uri="{FF2B5EF4-FFF2-40B4-BE49-F238E27FC236}">
                <a16:creationId xmlns:a16="http://schemas.microsoft.com/office/drawing/2014/main" id="{AD6E2990-D85E-0100-B2B8-3A43789392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623" y="332595"/>
            <a:ext cx="941314" cy="52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171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F25A5B21-45FD-A472-6486-6C5DF81BC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488" y="1114425"/>
            <a:ext cx="10391776" cy="4967397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7" name="Title 9">
            <a:extLst>
              <a:ext uri="{FF2B5EF4-FFF2-40B4-BE49-F238E27FC236}">
                <a16:creationId xmlns:a16="http://schemas.microsoft.com/office/drawing/2014/main" id="{02319F77-709D-6177-65BA-880C2AED3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88" y="228601"/>
            <a:ext cx="10391776" cy="733424"/>
          </a:xfrm>
          <a:prstGeom prst="roundRect">
            <a:avLst/>
          </a:prstGeom>
          <a:solidFill>
            <a:srgbClr val="0040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r>
              <a:rPr lang="pt-BR" dirty="0"/>
              <a:t>CONCLUSÃO</a:t>
            </a:r>
          </a:p>
        </p:txBody>
      </p:sp>
      <p:pic>
        <p:nvPicPr>
          <p:cNvPr id="8" name="Imagem 4">
            <a:extLst>
              <a:ext uri="{FF2B5EF4-FFF2-40B4-BE49-F238E27FC236}">
                <a16:creationId xmlns:a16="http://schemas.microsoft.com/office/drawing/2014/main" id="{AD6E2990-D85E-0100-B2B8-3A43789392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623" y="332595"/>
            <a:ext cx="941314" cy="52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452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F25A5B21-45FD-A472-6486-6C5DF81BC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488" y="1114425"/>
            <a:ext cx="10391776" cy="4967397"/>
          </a:xfrm>
        </p:spPr>
        <p:txBody>
          <a:bodyPr>
            <a:normAutofit/>
          </a:bodyPr>
          <a:lstStyle/>
          <a:p>
            <a:pPr marL="0" indent="0" defTabSz="3973513">
              <a:buNone/>
              <a:tabLst>
                <a:tab pos="12444413" algn="l"/>
              </a:tabLst>
            </a:pPr>
            <a:r>
              <a:rPr lang="pt-B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Normas ABNT (NBR 6023)</a:t>
            </a:r>
          </a:p>
          <a:p>
            <a:pPr marL="0" indent="0" defTabSz="3973513">
              <a:buNone/>
              <a:tabLst>
                <a:tab pos="12444413" algn="l"/>
              </a:tabLst>
            </a:pPr>
            <a:r>
              <a:rPr lang="pt-BR" sz="1600" b="1" i="0" dirty="0">
                <a:solidFill>
                  <a:srgbClr val="202220"/>
                </a:solidFill>
                <a:effectLst/>
                <a:latin typeface="Readex Pro"/>
              </a:rPr>
              <a:t>LIVROS: </a:t>
            </a:r>
            <a:r>
              <a:rPr lang="pt-BR" sz="1600" b="0" i="0" dirty="0">
                <a:solidFill>
                  <a:srgbClr val="202220"/>
                </a:solidFill>
                <a:effectLst/>
                <a:latin typeface="Readex Pro"/>
              </a:rPr>
              <a:t>SOBRENOME, Nome Abreviado. </a:t>
            </a:r>
            <a:r>
              <a:rPr lang="pt-BR" sz="1600" b="1" i="0" dirty="0">
                <a:solidFill>
                  <a:srgbClr val="202220"/>
                </a:solidFill>
                <a:effectLst/>
                <a:latin typeface="Readex Pro"/>
              </a:rPr>
              <a:t>Título (em negrito)</a:t>
            </a:r>
            <a:r>
              <a:rPr lang="pt-BR" sz="1600" b="0" i="0" dirty="0">
                <a:solidFill>
                  <a:srgbClr val="202220"/>
                </a:solidFill>
                <a:effectLst/>
                <a:latin typeface="Readex Pro"/>
              </a:rPr>
              <a:t>: subtítulo (se houver). Edição (se houver). Local de publicação: Editora, data de publicação da obra.</a:t>
            </a:r>
          </a:p>
          <a:p>
            <a:pPr marL="0" indent="0" defTabSz="3973513">
              <a:buNone/>
              <a:tabLst>
                <a:tab pos="12444413" algn="l"/>
              </a:tabLst>
            </a:pPr>
            <a:r>
              <a:rPr lang="pt-BR" sz="1600" b="1" dirty="0">
                <a:solidFill>
                  <a:srgbClr val="202220"/>
                </a:solidFill>
                <a:latin typeface="Readex Pro"/>
              </a:rPr>
              <a:t>ARTIGOS CIENTÍFICOS: </a:t>
            </a:r>
            <a:r>
              <a:rPr lang="pt-BR" sz="1600" b="0" i="0" dirty="0">
                <a:solidFill>
                  <a:srgbClr val="202220"/>
                </a:solidFill>
                <a:effectLst/>
                <a:latin typeface="Readex Pro"/>
              </a:rPr>
              <a:t>SOBRENOME, Prenome. Título: subtítulo. Ano de apresentação. Número de folhas ou volumes. (Categoria e área de concentração) – Instituição, Local, ano da defesa.</a:t>
            </a:r>
          </a:p>
          <a:p>
            <a:pPr marL="0" indent="0" defTabSz="3973513">
              <a:buNone/>
              <a:tabLst>
                <a:tab pos="12444413" algn="l"/>
              </a:tabLst>
            </a:pPr>
            <a:r>
              <a:rPr lang="pt-BR" sz="1600" b="1" dirty="0">
                <a:solidFill>
                  <a:srgbClr val="202220"/>
                </a:solidFill>
                <a:latin typeface="Readex Pro"/>
              </a:rPr>
              <a:t>JORNAIS e REVISTAS: </a:t>
            </a:r>
            <a:r>
              <a:rPr lang="pt-BR" sz="1600" dirty="0">
                <a:solidFill>
                  <a:srgbClr val="202220"/>
                </a:solidFill>
                <a:latin typeface="Readex Pro"/>
              </a:rPr>
              <a:t>AUTOR DO ARTIGO. Título do artigo. Título da Revista, (abreviado ou não) Local de Publicação, Número do Volume, Número do Fascículo, Páginas inicial-final, mês e ano</a:t>
            </a:r>
          </a:p>
          <a:p>
            <a:pPr marL="0" indent="0" defTabSz="3973513">
              <a:buNone/>
              <a:tabLst>
                <a:tab pos="12444413" algn="l"/>
              </a:tabLst>
            </a:pPr>
            <a:r>
              <a:rPr lang="pt-BR" sz="1600" b="1" dirty="0">
                <a:solidFill>
                  <a:srgbClr val="202220"/>
                </a:solidFill>
                <a:latin typeface="Readex Pro"/>
              </a:rPr>
              <a:t>ENTIDADES: </a:t>
            </a:r>
            <a:r>
              <a:rPr lang="pt-BR" sz="1600" b="0" i="0" dirty="0">
                <a:solidFill>
                  <a:srgbClr val="202220"/>
                </a:solidFill>
                <a:effectLst/>
                <a:latin typeface="Readex Pro"/>
              </a:rPr>
              <a:t>NOME DA ENTIDADE – Título em destaque – Cidade – Editora – Ano.</a:t>
            </a:r>
          </a:p>
          <a:p>
            <a:pPr marL="0" indent="0" defTabSz="3973513">
              <a:buNone/>
              <a:tabLst>
                <a:tab pos="12444413" algn="l"/>
              </a:tabLst>
            </a:pPr>
            <a:r>
              <a:rPr lang="pt-BR" sz="1600" b="1" i="0" dirty="0">
                <a:solidFill>
                  <a:srgbClr val="202220"/>
                </a:solidFill>
                <a:effectLst/>
                <a:latin typeface="Readex Pro"/>
              </a:rPr>
              <a:t>FILMES: </a:t>
            </a:r>
            <a:r>
              <a:rPr lang="pt-BR" sz="1600" b="0" i="0" dirty="0">
                <a:solidFill>
                  <a:srgbClr val="202220"/>
                </a:solidFill>
                <a:effectLst/>
                <a:latin typeface="Readex Pro"/>
              </a:rPr>
              <a:t>TÍTULO do Filme – Indicação de responsabilidade – Outras indicações de responsabilidade – Local: Produtora, ano. Duração em minutos, sistema de reprodução, indicação de som (legenda ou dublagem), indicação de cor, largura em milímetros.</a:t>
            </a:r>
          </a:p>
          <a:p>
            <a:pPr marL="0" indent="0" defTabSz="3973513">
              <a:buNone/>
              <a:tabLst>
                <a:tab pos="12444413" algn="l"/>
              </a:tabLst>
            </a:pPr>
            <a:r>
              <a:rPr lang="pt-BR" sz="1600" b="1" dirty="0">
                <a:solidFill>
                  <a:srgbClr val="202220"/>
                </a:solidFill>
                <a:latin typeface="Readex Pro"/>
              </a:rPr>
              <a:t>VÍDEOS: </a:t>
            </a:r>
            <a:r>
              <a:rPr lang="pt-BR" sz="1600" dirty="0">
                <a:solidFill>
                  <a:srgbClr val="202220"/>
                </a:solidFill>
                <a:latin typeface="Readex Pro"/>
              </a:rPr>
              <a:t>TÍTULO do vídeo – Indicação de responsabilidade – Outras indicações de responsabilidade – Local: Produtora, ano. Duração em minutos – Disponível em: “link”. Acesso em: fevereiro de 2018.</a:t>
            </a:r>
          </a:p>
          <a:p>
            <a:pPr marL="0" indent="0" defTabSz="3973513">
              <a:buNone/>
              <a:tabLst>
                <a:tab pos="12444413" algn="l"/>
              </a:tabLst>
            </a:pPr>
            <a:endParaRPr lang="pt-BR" sz="1600" dirty="0">
              <a:solidFill>
                <a:srgbClr val="202220"/>
              </a:solidFill>
              <a:latin typeface="Readex Pro"/>
            </a:endParaRPr>
          </a:p>
          <a:p>
            <a:pPr marL="0" indent="0" defTabSz="3973513">
              <a:buNone/>
              <a:tabLst>
                <a:tab pos="12444413" algn="l"/>
              </a:tabLst>
            </a:pPr>
            <a:r>
              <a:rPr lang="pt-BR" sz="1600" dirty="0">
                <a:solidFill>
                  <a:srgbClr val="202220"/>
                </a:solidFill>
                <a:latin typeface="Readex Pro"/>
              </a:rPr>
              <a:t>Mais dicas em: </a:t>
            </a:r>
            <a:r>
              <a:rPr lang="pt-BR" sz="1600" dirty="0">
                <a:hlinkClick r:id="rId2"/>
              </a:rPr>
              <a:t>Referências ABNT - como formatar as suas referências (NBR 6023) (normasabnt.org)</a:t>
            </a:r>
            <a:endParaRPr lang="pt-B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9">
            <a:extLst>
              <a:ext uri="{FF2B5EF4-FFF2-40B4-BE49-F238E27FC236}">
                <a16:creationId xmlns:a16="http://schemas.microsoft.com/office/drawing/2014/main" id="{02319F77-709D-6177-65BA-880C2AED3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88" y="228601"/>
            <a:ext cx="10391776" cy="733424"/>
          </a:xfrm>
          <a:prstGeom prst="roundRect">
            <a:avLst/>
          </a:prstGeom>
          <a:solidFill>
            <a:srgbClr val="0040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r>
              <a:rPr lang="pt-BR" dirty="0"/>
              <a:t>REFERÊNCIAS BIBLIOGRÁFICAS</a:t>
            </a:r>
          </a:p>
        </p:txBody>
      </p:sp>
      <p:pic>
        <p:nvPicPr>
          <p:cNvPr id="8" name="Imagem 4">
            <a:extLst>
              <a:ext uri="{FF2B5EF4-FFF2-40B4-BE49-F238E27FC236}">
                <a16:creationId xmlns:a16="http://schemas.microsoft.com/office/drawing/2014/main" id="{AD6E2990-D85E-0100-B2B8-3A43789392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623" y="332595"/>
            <a:ext cx="941314" cy="52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676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F25A5B21-45FD-A472-6486-6C5DF81BC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488" y="1114425"/>
            <a:ext cx="10391776" cy="4967397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Ao Programa PIBIC do CEFET/RJ e do CNPq, ao Programa PIBIC-EM do CEFET/RJ e do CNPq, ao Programa PIBITI do CEFET/RJ e do CNPq, pelo apoio na pesquisa.</a:t>
            </a:r>
          </a:p>
        </p:txBody>
      </p:sp>
      <p:sp>
        <p:nvSpPr>
          <p:cNvPr id="7" name="Title 9">
            <a:extLst>
              <a:ext uri="{FF2B5EF4-FFF2-40B4-BE49-F238E27FC236}">
                <a16:creationId xmlns:a16="http://schemas.microsoft.com/office/drawing/2014/main" id="{02319F77-709D-6177-65BA-880C2AED3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88" y="228601"/>
            <a:ext cx="10391776" cy="733424"/>
          </a:xfrm>
          <a:prstGeom prst="roundRect">
            <a:avLst/>
          </a:prstGeom>
          <a:solidFill>
            <a:srgbClr val="0040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r>
              <a:rPr lang="pt-BR" dirty="0"/>
              <a:t>AGRADECIMENTOS</a:t>
            </a:r>
          </a:p>
        </p:txBody>
      </p:sp>
      <p:pic>
        <p:nvPicPr>
          <p:cNvPr id="8" name="Imagem 4">
            <a:extLst>
              <a:ext uri="{FF2B5EF4-FFF2-40B4-BE49-F238E27FC236}">
                <a16:creationId xmlns:a16="http://schemas.microsoft.com/office/drawing/2014/main" id="{AD6E2990-D85E-0100-B2B8-3A43789392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623" y="332595"/>
            <a:ext cx="941314" cy="52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187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C327C767F3C4347AA387AA4F70FD13D" ma:contentTypeVersion="2" ma:contentTypeDescription="Crie um novo documento." ma:contentTypeScope="" ma:versionID="feed2082253c174920f82f90fd65b2ae">
  <xsd:schema xmlns:xsd="http://www.w3.org/2001/XMLSchema" xmlns:xs="http://www.w3.org/2001/XMLSchema" xmlns:p="http://schemas.microsoft.com/office/2006/metadata/properties" xmlns:ns2="79843904-3e37-41dc-b8a6-bd49033334db" targetNamespace="http://schemas.microsoft.com/office/2006/metadata/properties" ma:root="true" ma:fieldsID="080f8512c27507a5b07a9aec7e8ff55c" ns2:_="">
    <xsd:import namespace="79843904-3e37-41dc-b8a6-bd49033334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843904-3e37-41dc-b8a6-bd49033334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9B3CE0-CFDD-40AA-9036-31BBD138E66A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F662DB2-C9DE-48C8-9077-DF6F6F8FFB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843904-3e37-41dc-b8a6-bd49033334d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0BE528A-AC79-4587-8557-40245CB4746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503</TotalTime>
  <Words>337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Readex Pro</vt:lpstr>
      <vt:lpstr>Times New Roman</vt:lpstr>
      <vt:lpstr>Office Theme</vt:lpstr>
      <vt:lpstr>TITULO DO TRABALHO (IGUAL AO PROJETO)</vt:lpstr>
      <vt:lpstr>RESUMO</vt:lpstr>
      <vt:lpstr>INTRODUÇÃO</vt:lpstr>
      <vt:lpstr>RESULTADOS</vt:lpstr>
      <vt:lpstr>CONCLUSÃO</vt:lpstr>
      <vt:lpstr>REFERÊNCIAS BIBLIOGRÁFICAS</vt:lpstr>
      <vt:lpstr>AGRADECIMENTOS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DO TRABALHO (IGUAL AO RESUMO)</dc:title>
  <dc:creator>DAYSE HAIME PASTORE</dc:creator>
  <cp:lastModifiedBy>DIOGO GONCALVES MENEZES</cp:lastModifiedBy>
  <cp:revision>23</cp:revision>
  <dcterms:created xsi:type="dcterms:W3CDTF">2021-07-21T20:27:26Z</dcterms:created>
  <dcterms:modified xsi:type="dcterms:W3CDTF">2025-09-02T15:44:01Z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0x010100FC327C767F3C4347AA387AA4F70FD13D</vt:lpwstr>
  </property>
</Properties>
</file>