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28803600" cy="36004500"/>
  <p:notesSz cx="6858000" cy="9144000"/>
  <p:defaultTextStyle>
    <a:defPPr>
      <a:defRPr lang="pt-BR"/>
    </a:defPPr>
    <a:lvl1pPr algn="ctr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21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1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340">
          <p15:clr>
            <a:srgbClr val="A4A3A4"/>
          </p15:clr>
        </p15:guide>
        <p15:guide id="2" pos="907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07A"/>
    <a:srgbClr val="A7A7FF"/>
    <a:srgbClr val="3333FF"/>
    <a:srgbClr val="0066FF"/>
    <a:srgbClr val="0000CC"/>
    <a:srgbClr val="F4FAFA"/>
    <a:srgbClr val="000066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15620"/>
    <p:restoredTop sz="94660"/>
  </p:normalViewPr>
  <p:slideViewPr>
    <p:cSldViewPr>
      <p:cViewPr>
        <p:scale>
          <a:sx n="40" d="100"/>
          <a:sy n="40" d="100"/>
        </p:scale>
        <p:origin x="1818" y="84"/>
      </p:cViewPr>
      <p:guideLst>
        <p:guide orient="horz" pos="11340"/>
        <p:guide pos="907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160588" y="11185525"/>
            <a:ext cx="24482425" cy="7716838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321175" y="20402550"/>
            <a:ext cx="20161250" cy="920115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1525E5-4723-432A-9661-5F58F3442799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39863" y="1441450"/>
            <a:ext cx="25923875" cy="60007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260D9-9C22-4F0F-BDDD-9AB068E1DB13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74888" y="23136225"/>
            <a:ext cx="24484012" cy="7151688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2274888" y="15260638"/>
            <a:ext cx="24484012" cy="78755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D09D7A-D416-4BF3-8D3F-ED94FB0E1F4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39863" y="1441450"/>
            <a:ext cx="25923875" cy="60007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1612900" y="8401050"/>
            <a:ext cx="12625388" cy="23702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4390688" y="8401050"/>
            <a:ext cx="12626975" cy="23702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FD5AAC-CCA9-4D49-8171-BC40C41E33B6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39863" y="1441450"/>
            <a:ext cx="25923875" cy="60007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1439863" y="8059738"/>
            <a:ext cx="12726987" cy="3359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1439863" y="11418888"/>
            <a:ext cx="12726987" cy="207438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14631988" y="8059738"/>
            <a:ext cx="12731750" cy="335915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14631988" y="11418888"/>
            <a:ext cx="12731750" cy="207438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449985-B662-4A22-9A9F-9A5285F84E51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39863" y="1441450"/>
            <a:ext cx="25923875" cy="60007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D655BFD-CDA6-4750-AB90-A5423A73360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A21F7E-645C-4C53-B95C-B8C0107B8F9D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39863" y="1433513"/>
            <a:ext cx="9475787" cy="610076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1261725" y="1433513"/>
            <a:ext cx="16102013" cy="307292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439863" y="7534275"/>
            <a:ext cx="9475787" cy="2462847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8ED491-2F5B-49F6-B6BF-5AEEF21BDB40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645150" y="25203150"/>
            <a:ext cx="17283113" cy="2974975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645150" y="3217863"/>
            <a:ext cx="17283113" cy="216027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BR" noProof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5645150" y="28178125"/>
            <a:ext cx="17283113" cy="42259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do texto mestre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ECFEBF-5406-4820-95CD-DCF4B8328ABE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39863" y="1441450"/>
            <a:ext cx="25923875" cy="6000750"/>
          </a:xfrm>
          <a:prstGeom prst="rect">
            <a:avLst/>
          </a:prstGeom>
        </p:spPr>
        <p:txBody>
          <a:bodyPr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728A48-1C09-439E-A645-D12B0039D9EA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20883563" y="1441450"/>
            <a:ext cx="6480175" cy="30662563"/>
          </a:xfrm>
          <a:prstGeom prst="rect">
            <a:avLst/>
          </a:prstGeom>
        </p:spPr>
        <p:txBody>
          <a:bodyPr vert="eaVert"/>
          <a:lstStyle/>
          <a:p>
            <a:r>
              <a:rPr lang="pt-BR"/>
              <a:t>Clique para editar o estilo do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1439863" y="1441450"/>
            <a:ext cx="19291300" cy="30662563"/>
          </a:xfrm>
        </p:spPr>
        <p:txBody>
          <a:bodyPr vert="eaVert"/>
          <a:lstStyle/>
          <a:p>
            <a:pPr lvl="0"/>
            <a:r>
              <a:rPr lang="pt-BR"/>
              <a:t>Clique para editar os estilos do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E5AF18-E3C6-4BCD-9006-2F783511055F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vmlDrawing" Target="../drawings/vmlDrawing1.v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03225" y="32883475"/>
            <a:ext cx="17397413" cy="250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97407" tIns="198704" rIns="397407" bIns="198704" numCol="1" anchor="t" anchorCtr="0" compatLnSpc="1">
            <a:prstTxWarp prst="textNoShape">
              <a:avLst/>
            </a:prstTxWarp>
          </a:bodyPr>
          <a:lstStyle>
            <a:lvl1pPr>
              <a:defRPr sz="180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22352000" y="33124775"/>
            <a:ext cx="5530850" cy="1958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97407" tIns="198704" rIns="397407" bIns="198704" numCol="1" anchor="t" anchorCtr="0" compatLnSpc="1">
            <a:prstTxWarp prst="textNoShape">
              <a:avLst/>
            </a:prstTxWarp>
          </a:bodyPr>
          <a:lstStyle>
            <a:lvl1pPr algn="r">
              <a:defRPr sz="1800"/>
            </a:lvl1pPr>
          </a:lstStyle>
          <a:p>
            <a:pPr>
              <a:defRPr/>
            </a:pPr>
            <a:fld id="{81A337A5-ADB9-4E90-B0C1-33CB9FDBA202}" type="slidenum">
              <a:rPr lang="pt-BR"/>
              <a:pPr>
                <a:defRPr/>
              </a:pPr>
              <a:t>‹nº›</a:t>
            </a:fld>
            <a:endParaRPr lang="pt-BR"/>
          </a:p>
        </p:txBody>
      </p:sp>
      <p:pic>
        <p:nvPicPr>
          <p:cNvPr id="2" name="Picture 9" descr="image001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095375" y="420688"/>
            <a:ext cx="4491038" cy="4919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" name="Rectangle 10"/>
          <p:cNvSpPr>
            <a:spLocks noChangeArrowheads="1"/>
          </p:cNvSpPr>
          <p:nvPr userDrawn="1"/>
        </p:nvSpPr>
        <p:spPr bwMode="auto">
          <a:xfrm>
            <a:off x="5186363" y="1500188"/>
            <a:ext cx="17110075" cy="2319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284" tIns="40142" rIns="80284" bIns="40142">
            <a:spAutoFit/>
          </a:bodyPr>
          <a:lstStyle/>
          <a:p>
            <a:pPr defTabSz="3251200">
              <a:defRPr/>
            </a:pPr>
            <a:r>
              <a:rPr lang="pt-BR" sz="4700" b="1"/>
              <a:t>UNIVERSIDADE FEDERAL DE CAMPINA GRANDE</a:t>
            </a:r>
          </a:p>
          <a:p>
            <a:pPr defTabSz="3251200">
              <a:defRPr/>
            </a:pPr>
            <a:r>
              <a:rPr lang="pt-BR" sz="4700" b="1">
                <a:solidFill>
                  <a:srgbClr val="000066"/>
                </a:solidFill>
                <a:latin typeface="Verdana" pitchFamily="34" charset="0"/>
              </a:rPr>
              <a:t>PRÓ-REITORIA DE PÓS-GRADUAÇÃO E PESQUISA</a:t>
            </a:r>
          </a:p>
          <a:p>
            <a:pPr defTabSz="3251200">
              <a:defRPr/>
            </a:pPr>
            <a:r>
              <a:rPr lang="pt-BR" sz="5300" b="1">
                <a:solidFill>
                  <a:srgbClr val="0000CC"/>
                </a:solidFill>
              </a:rPr>
              <a:t>COORDENAÇÃO DE PESQUISA - PIBIC</a:t>
            </a:r>
          </a:p>
        </p:txBody>
      </p:sp>
      <p:pic>
        <p:nvPicPr>
          <p:cNvPr id="1032" name="Picture 11" descr="image002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21718588" y="901700"/>
            <a:ext cx="5808662" cy="407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7" name="Rectangle 13"/>
          <p:cNvSpPr>
            <a:spLocks noChangeArrowheads="1"/>
          </p:cNvSpPr>
          <p:nvPr userDrawn="1"/>
        </p:nvSpPr>
        <p:spPr bwMode="auto">
          <a:xfrm>
            <a:off x="1671638" y="6457950"/>
            <a:ext cx="25172987" cy="963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80284" tIns="40142" rIns="80284" bIns="40142" anchor="ctr">
            <a:spAutoFit/>
          </a:bodyPr>
          <a:lstStyle/>
          <a:p>
            <a:pPr defTabSz="803275">
              <a:defRPr/>
            </a:pPr>
            <a:endParaRPr lang="pt-BR" sz="5800" b="1">
              <a:latin typeface="Verdana" pitchFamily="34" charset="0"/>
            </a:endParaRPr>
          </a:p>
        </p:txBody>
      </p:sp>
      <p:sp>
        <p:nvSpPr>
          <p:cNvPr id="1040" name="Text Box 16"/>
          <p:cNvSpPr txBox="1">
            <a:spLocks noChangeArrowheads="1"/>
          </p:cNvSpPr>
          <p:nvPr userDrawn="1"/>
        </p:nvSpPr>
        <p:spPr bwMode="auto">
          <a:xfrm>
            <a:off x="15957550" y="9001125"/>
            <a:ext cx="11515725" cy="2319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80284" tIns="40142" rIns="80284" bIns="40142"/>
          <a:lstStyle/>
          <a:p>
            <a:pPr algn="l" defTabSz="3973513">
              <a:defRPr/>
            </a:pPr>
            <a:endParaRPr lang="pt-BR"/>
          </a:p>
        </p:txBody>
      </p:sp>
      <p:sp>
        <p:nvSpPr>
          <p:cNvPr id="1035" name="Rectangle 17"/>
          <p:cNvSpPr>
            <a:spLocks noGrp="1" noChangeArrowheads="1"/>
          </p:cNvSpPr>
          <p:nvPr>
            <p:ph type="body" idx="1"/>
          </p:nvPr>
        </p:nvSpPr>
        <p:spPr bwMode="auto">
          <a:xfrm>
            <a:off x="1612900" y="8401050"/>
            <a:ext cx="25404763" cy="23702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0284" tIns="40142" rIns="80284" bIns="40142" numCol="1" anchor="t" anchorCtr="0" compatLnSpc="1">
            <a:prstTxWarp prst="textNoShape">
              <a:avLst/>
            </a:prstTxWarp>
          </a:bodyPr>
          <a:lstStyle/>
          <a:p>
            <a:pPr lvl="0"/>
            <a:endParaRPr lang="pt-BR"/>
          </a:p>
        </p:txBody>
      </p:sp>
      <p:sp>
        <p:nvSpPr>
          <p:cNvPr id="1048" name="Rectangle 24"/>
          <p:cNvSpPr>
            <a:spLocks noChangeArrowheads="1"/>
          </p:cNvSpPr>
          <p:nvPr userDrawn="1"/>
        </p:nvSpPr>
        <p:spPr bwMode="auto">
          <a:xfrm>
            <a:off x="0" y="17272000"/>
            <a:ext cx="288036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>
              <a:defRPr/>
            </a:pPr>
            <a:endParaRPr lang="pt-BR"/>
          </a:p>
        </p:txBody>
      </p:sp>
      <p:graphicFrame>
        <p:nvGraphicFramePr>
          <p:cNvPr id="1026" name="Object 23"/>
          <p:cNvGraphicFramePr>
            <a:graphicFrameLocks noChangeAspect="1"/>
          </p:cNvGraphicFramePr>
          <p:nvPr/>
        </p:nvGraphicFramePr>
        <p:xfrm>
          <a:off x="22323425" y="33124775"/>
          <a:ext cx="4554538" cy="1960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r:id="rId16" imgW="4813200" imgH="2072160" progId="">
                  <p:embed/>
                </p:oleObj>
              </mc:Choice>
              <mc:Fallback>
                <p:oleObj r:id="rId16" imgW="4813200" imgH="2072160" progId="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23425" y="33124775"/>
                        <a:ext cx="4554538" cy="1960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973513" rtl="0" eaLnBrk="0" fontAlgn="base" hangingPunct="0">
        <a:spcBef>
          <a:spcPct val="0"/>
        </a:spcBef>
        <a:spcAft>
          <a:spcPct val="0"/>
        </a:spcAft>
        <a:defRPr sz="19100">
          <a:solidFill>
            <a:schemeClr val="tx2"/>
          </a:solidFill>
          <a:latin typeface="+mj-lt"/>
          <a:ea typeface="+mj-ea"/>
          <a:cs typeface="+mj-cs"/>
        </a:defRPr>
      </a:lvl1pPr>
      <a:lvl2pPr algn="ctr" defTabSz="3973513" rtl="0" eaLnBrk="0" fontAlgn="base" hangingPunct="0">
        <a:spcBef>
          <a:spcPct val="0"/>
        </a:spcBef>
        <a:spcAft>
          <a:spcPct val="0"/>
        </a:spcAft>
        <a:defRPr sz="19100">
          <a:solidFill>
            <a:schemeClr val="tx2"/>
          </a:solidFill>
          <a:latin typeface="Arial" charset="0"/>
        </a:defRPr>
      </a:lvl2pPr>
      <a:lvl3pPr algn="ctr" defTabSz="3973513" rtl="0" eaLnBrk="0" fontAlgn="base" hangingPunct="0">
        <a:spcBef>
          <a:spcPct val="0"/>
        </a:spcBef>
        <a:spcAft>
          <a:spcPct val="0"/>
        </a:spcAft>
        <a:defRPr sz="19100">
          <a:solidFill>
            <a:schemeClr val="tx2"/>
          </a:solidFill>
          <a:latin typeface="Arial" charset="0"/>
        </a:defRPr>
      </a:lvl3pPr>
      <a:lvl4pPr algn="ctr" defTabSz="3973513" rtl="0" eaLnBrk="0" fontAlgn="base" hangingPunct="0">
        <a:spcBef>
          <a:spcPct val="0"/>
        </a:spcBef>
        <a:spcAft>
          <a:spcPct val="0"/>
        </a:spcAft>
        <a:defRPr sz="19100">
          <a:solidFill>
            <a:schemeClr val="tx2"/>
          </a:solidFill>
          <a:latin typeface="Arial" charset="0"/>
        </a:defRPr>
      </a:lvl4pPr>
      <a:lvl5pPr algn="ctr" defTabSz="3973513" rtl="0" eaLnBrk="0" fontAlgn="base" hangingPunct="0">
        <a:spcBef>
          <a:spcPct val="0"/>
        </a:spcBef>
        <a:spcAft>
          <a:spcPct val="0"/>
        </a:spcAft>
        <a:defRPr sz="19100">
          <a:solidFill>
            <a:schemeClr val="tx2"/>
          </a:solidFill>
          <a:latin typeface="Arial" charset="0"/>
        </a:defRPr>
      </a:lvl5pPr>
      <a:lvl6pPr marL="457200" algn="ctr" defTabSz="3973513" rtl="0" fontAlgn="base">
        <a:spcBef>
          <a:spcPct val="0"/>
        </a:spcBef>
        <a:spcAft>
          <a:spcPct val="0"/>
        </a:spcAft>
        <a:defRPr sz="19100">
          <a:solidFill>
            <a:schemeClr val="tx2"/>
          </a:solidFill>
          <a:latin typeface="Arial" charset="0"/>
        </a:defRPr>
      </a:lvl6pPr>
      <a:lvl7pPr marL="914400" algn="ctr" defTabSz="3973513" rtl="0" fontAlgn="base">
        <a:spcBef>
          <a:spcPct val="0"/>
        </a:spcBef>
        <a:spcAft>
          <a:spcPct val="0"/>
        </a:spcAft>
        <a:defRPr sz="19100">
          <a:solidFill>
            <a:schemeClr val="tx2"/>
          </a:solidFill>
          <a:latin typeface="Arial" charset="0"/>
        </a:defRPr>
      </a:lvl7pPr>
      <a:lvl8pPr marL="1371600" algn="ctr" defTabSz="3973513" rtl="0" fontAlgn="base">
        <a:spcBef>
          <a:spcPct val="0"/>
        </a:spcBef>
        <a:spcAft>
          <a:spcPct val="0"/>
        </a:spcAft>
        <a:defRPr sz="19100">
          <a:solidFill>
            <a:schemeClr val="tx2"/>
          </a:solidFill>
          <a:latin typeface="Arial" charset="0"/>
        </a:defRPr>
      </a:lvl8pPr>
      <a:lvl9pPr marL="1828800" algn="ctr" defTabSz="3973513" rtl="0" fontAlgn="base">
        <a:spcBef>
          <a:spcPct val="0"/>
        </a:spcBef>
        <a:spcAft>
          <a:spcPct val="0"/>
        </a:spcAft>
        <a:defRPr sz="19100">
          <a:solidFill>
            <a:schemeClr val="tx2"/>
          </a:solidFill>
          <a:latin typeface="Arial" charset="0"/>
        </a:defRPr>
      </a:lvl9pPr>
    </p:titleStyle>
    <p:bodyStyle>
      <a:lvl1pPr marL="1490663" indent="-1490663" algn="l" defTabSz="3973513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3228975" indent="-1241425" algn="l" defTabSz="3973513" rtl="0" eaLnBrk="0" fontAlgn="base" hangingPunct="0">
        <a:spcBef>
          <a:spcPct val="20000"/>
        </a:spcBef>
        <a:spcAft>
          <a:spcPct val="0"/>
        </a:spcAft>
        <a:buChar char="–"/>
        <a:defRPr sz="12200">
          <a:solidFill>
            <a:schemeClr val="tx1"/>
          </a:solidFill>
          <a:latin typeface="+mn-lt"/>
        </a:defRPr>
      </a:lvl2pPr>
      <a:lvl3pPr marL="4967288" indent="-993775" algn="l" defTabSz="3973513" rtl="0" eaLnBrk="0" fontAlgn="base" hangingPunct="0">
        <a:spcBef>
          <a:spcPct val="20000"/>
        </a:spcBef>
        <a:spcAft>
          <a:spcPct val="0"/>
        </a:spcAft>
        <a:buChar char="•"/>
        <a:defRPr sz="10400">
          <a:solidFill>
            <a:schemeClr val="tx1"/>
          </a:solidFill>
          <a:latin typeface="+mn-lt"/>
        </a:defRPr>
      </a:lvl3pPr>
      <a:lvl4pPr marL="6954838" indent="-993775" algn="l" defTabSz="3973513" rtl="0" eaLnBrk="0" fontAlgn="base" hangingPunct="0">
        <a:spcBef>
          <a:spcPct val="20000"/>
        </a:spcBef>
        <a:spcAft>
          <a:spcPct val="0"/>
        </a:spcAft>
        <a:buChar char="–"/>
        <a:defRPr sz="8700">
          <a:solidFill>
            <a:schemeClr val="tx1"/>
          </a:solidFill>
          <a:latin typeface="+mn-lt"/>
        </a:defRPr>
      </a:lvl4pPr>
      <a:lvl5pPr marL="8940800" indent="-993775" algn="l" defTabSz="3973513" rtl="0" eaLnBrk="0" fontAlgn="base" hangingPunct="0">
        <a:spcBef>
          <a:spcPct val="20000"/>
        </a:spcBef>
        <a:spcAft>
          <a:spcPct val="0"/>
        </a:spcAft>
        <a:buChar char="»"/>
        <a:defRPr sz="8700">
          <a:solidFill>
            <a:schemeClr val="tx1"/>
          </a:solidFill>
          <a:latin typeface="+mn-lt"/>
        </a:defRPr>
      </a:lvl5pPr>
      <a:lvl6pPr marL="9398000" indent="-993775" algn="l" defTabSz="3973513" rtl="0" fontAlgn="base">
        <a:spcBef>
          <a:spcPct val="20000"/>
        </a:spcBef>
        <a:spcAft>
          <a:spcPct val="0"/>
        </a:spcAft>
        <a:buChar char="»"/>
        <a:defRPr sz="8700">
          <a:solidFill>
            <a:schemeClr val="tx1"/>
          </a:solidFill>
          <a:latin typeface="+mn-lt"/>
        </a:defRPr>
      </a:lvl6pPr>
      <a:lvl7pPr marL="9855200" indent="-993775" algn="l" defTabSz="3973513" rtl="0" fontAlgn="base">
        <a:spcBef>
          <a:spcPct val="20000"/>
        </a:spcBef>
        <a:spcAft>
          <a:spcPct val="0"/>
        </a:spcAft>
        <a:buChar char="»"/>
        <a:defRPr sz="8700">
          <a:solidFill>
            <a:schemeClr val="tx1"/>
          </a:solidFill>
          <a:latin typeface="+mn-lt"/>
        </a:defRPr>
      </a:lvl7pPr>
      <a:lvl8pPr marL="10312400" indent="-993775" algn="l" defTabSz="3973513" rtl="0" fontAlgn="base">
        <a:spcBef>
          <a:spcPct val="20000"/>
        </a:spcBef>
        <a:spcAft>
          <a:spcPct val="0"/>
        </a:spcAft>
        <a:buChar char="»"/>
        <a:defRPr sz="8700">
          <a:solidFill>
            <a:schemeClr val="tx1"/>
          </a:solidFill>
          <a:latin typeface="+mn-lt"/>
        </a:defRPr>
      </a:lvl8pPr>
      <a:lvl9pPr marL="10769600" indent="-993775" algn="l" defTabSz="3973513" rtl="0" fontAlgn="base">
        <a:spcBef>
          <a:spcPct val="20000"/>
        </a:spcBef>
        <a:spcAft>
          <a:spcPct val="0"/>
        </a:spcAft>
        <a:buChar char="»"/>
        <a:defRPr sz="8700">
          <a:solidFill>
            <a:schemeClr val="tx1"/>
          </a:solidFill>
          <a:latin typeface="+mn-lt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5.png"/><Relationship Id="rId7" Type="http://schemas.openxmlformats.org/officeDocument/2006/relationships/hyperlink" Target="https://www.normasabnt.org/referencias-abnt/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11.png"/><Relationship Id="rId4" Type="http://schemas.openxmlformats.org/officeDocument/2006/relationships/image" Target="../media/image6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" name="Text Box 26"/>
          <p:cNvSpPr txBox="1">
            <a:spLocks noChangeArrowheads="1"/>
          </p:cNvSpPr>
          <p:nvPr/>
        </p:nvSpPr>
        <p:spPr bwMode="auto">
          <a:xfrm>
            <a:off x="1728392" y="17592625"/>
            <a:ext cx="12296999" cy="94849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0284" tIns="40142" rIns="80284" bIns="40142"/>
          <a:lstStyle/>
          <a:p>
            <a:pPr indent="635000" algn="just" defTabSz="3973513">
              <a:tabLst>
                <a:tab pos="635000" algn="l"/>
                <a:tab pos="12444413" algn="l"/>
              </a:tabLst>
            </a:pPr>
            <a:r>
              <a:rPr lang="pt-BR" sz="2400" dirty="0">
                <a:latin typeface="Times New Roman" pitchFamily="18" charset="0"/>
              </a:rPr>
              <a:t>TEXTO TIMES NEW ROMAN 24</a:t>
            </a:r>
          </a:p>
        </p:txBody>
      </p:sp>
      <p:sp>
        <p:nvSpPr>
          <p:cNvPr id="2071" name="Rectangle 63"/>
          <p:cNvSpPr>
            <a:spLocks noChangeArrowheads="1"/>
          </p:cNvSpPr>
          <p:nvPr/>
        </p:nvSpPr>
        <p:spPr bwMode="auto">
          <a:xfrm>
            <a:off x="720725" y="503238"/>
            <a:ext cx="27363738" cy="34996437"/>
          </a:xfrm>
          <a:prstGeom prst="rect">
            <a:avLst/>
          </a:prstGeom>
          <a:noFill/>
          <a:ln w="9525">
            <a:solidFill>
              <a:srgbClr val="00407A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051" name="Text Box 26"/>
          <p:cNvSpPr txBox="1">
            <a:spLocks noChangeArrowheads="1"/>
          </p:cNvSpPr>
          <p:nvPr/>
        </p:nvSpPr>
        <p:spPr bwMode="auto">
          <a:xfrm>
            <a:off x="1728392" y="9827094"/>
            <a:ext cx="12297000" cy="61654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0284" tIns="40142" rIns="80284" bIns="40142"/>
          <a:lstStyle/>
          <a:p>
            <a:pPr indent="635000" algn="just" defTabSz="3973513">
              <a:tabLst>
                <a:tab pos="635000" algn="l"/>
                <a:tab pos="12444413" algn="l"/>
              </a:tabLst>
            </a:pPr>
            <a:r>
              <a:rPr lang="pt-BR" sz="2400" dirty="0">
                <a:latin typeface="Times New Roman" pitchFamily="18" charset="0"/>
              </a:rPr>
              <a:t>TEXTO TIMES NEW ROMAN 24</a:t>
            </a:r>
          </a:p>
        </p:txBody>
      </p:sp>
      <p:sp>
        <p:nvSpPr>
          <p:cNvPr id="2054" name="Text Box 50"/>
          <p:cNvSpPr txBox="1">
            <a:spLocks noChangeArrowheads="1"/>
          </p:cNvSpPr>
          <p:nvPr/>
        </p:nvSpPr>
        <p:spPr bwMode="auto">
          <a:xfrm>
            <a:off x="1728392" y="23577706"/>
            <a:ext cx="12243599" cy="358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0284" tIns="40142" rIns="80284" bIns="40142">
            <a:spAutoFit/>
          </a:bodyPr>
          <a:lstStyle/>
          <a:p>
            <a:pPr defTabSz="3973513"/>
            <a:r>
              <a:rPr lang="pt-BR" sz="1800" dirty="0"/>
              <a:t>Figura 1- Logotipo da JIPP</a:t>
            </a:r>
          </a:p>
        </p:txBody>
      </p:sp>
      <p:sp>
        <p:nvSpPr>
          <p:cNvPr id="2065" name="Rectangle 45"/>
          <p:cNvSpPr>
            <a:spLocks noChangeArrowheads="1"/>
          </p:cNvSpPr>
          <p:nvPr/>
        </p:nvSpPr>
        <p:spPr bwMode="auto">
          <a:xfrm>
            <a:off x="14309725" y="-206375"/>
            <a:ext cx="18415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pt-BR"/>
          </a:p>
        </p:txBody>
      </p:sp>
      <p:sp>
        <p:nvSpPr>
          <p:cNvPr id="2066" name="Rectangle 20"/>
          <p:cNvSpPr>
            <a:spLocks noChangeArrowheads="1"/>
          </p:cNvSpPr>
          <p:nvPr/>
        </p:nvSpPr>
        <p:spPr bwMode="auto">
          <a:xfrm>
            <a:off x="1024249" y="3384626"/>
            <a:ext cx="2657095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r>
              <a:rPr lang="pt-BR" sz="4800" b="1" dirty="0">
                <a:solidFill>
                  <a:srgbClr val="00407A"/>
                </a:solidFill>
                <a:latin typeface="Calibri" panose="020F0502020204030204" pitchFamily="34" charset="0"/>
                <a:ea typeface="Times New Roman" pitchFamily="18" charset="0"/>
                <a:cs typeface="Calibri" panose="020F0502020204030204" pitchFamily="34" charset="0"/>
              </a:rPr>
              <a:t>25ª Jornada Integrada de Pesquisa e Pós-Graduação</a:t>
            </a:r>
            <a:endParaRPr lang="pt-BR" sz="4800" b="1" dirty="0">
              <a:solidFill>
                <a:srgbClr val="00407A"/>
              </a:solidFill>
              <a:cs typeface="Calibri"/>
            </a:endParaRPr>
          </a:p>
        </p:txBody>
      </p:sp>
      <p:pic>
        <p:nvPicPr>
          <p:cNvPr id="2067" name="Picture 41" descr="temp1"/>
          <p:cNvPicPr>
            <a:picLocks noChangeAspect="1" noChangeArrowheads="1"/>
          </p:cNvPicPr>
          <p:nvPr/>
        </p:nvPicPr>
        <p:blipFill>
          <a:blip r:embed="rId2" cstate="print"/>
          <a:srcRect l="-4802" b="-6157"/>
          <a:stretch>
            <a:fillRect/>
          </a:stretch>
        </p:blipFill>
        <p:spPr bwMode="auto">
          <a:xfrm>
            <a:off x="8569152" y="1405774"/>
            <a:ext cx="3462919" cy="15991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70" name="AutoShape 62"/>
          <p:cNvSpPr>
            <a:spLocks noChangeArrowheads="1"/>
          </p:cNvSpPr>
          <p:nvPr/>
        </p:nvSpPr>
        <p:spPr bwMode="auto">
          <a:xfrm>
            <a:off x="1464527" y="4329397"/>
            <a:ext cx="26042728" cy="3374646"/>
          </a:xfrm>
          <a:prstGeom prst="flowChartAlternateProcess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3973513"/>
            <a:endParaRPr lang="pt-BR" sz="4800" b="1" dirty="0">
              <a:latin typeface="Times New Roman" pitchFamily="18" charset="0"/>
            </a:endParaRPr>
          </a:p>
          <a:p>
            <a:pPr defTabSz="3973513"/>
            <a:r>
              <a:rPr lang="pt-BR" sz="6000" b="1" dirty="0">
                <a:latin typeface="Times New Roman" pitchFamily="18" charset="0"/>
              </a:rPr>
              <a:t>TITULO DO TRABALHO (IGUAL AO PROJETO) [Arial 60 </a:t>
            </a:r>
            <a:r>
              <a:rPr lang="pt-BR" sz="6000" b="1" dirty="0" err="1">
                <a:latin typeface="Times New Roman" pitchFamily="18" charset="0"/>
              </a:rPr>
              <a:t>pt</a:t>
            </a:r>
            <a:r>
              <a:rPr lang="pt-BR" sz="6000" b="1" dirty="0">
                <a:latin typeface="Times New Roman" pitchFamily="18" charset="0"/>
              </a:rPr>
              <a:t>]</a:t>
            </a:r>
          </a:p>
          <a:p>
            <a:pPr defTabSz="3973513"/>
            <a:endParaRPr lang="pt-BR" sz="3600" dirty="0">
              <a:latin typeface="Times New Roman" pitchFamily="18" charset="0"/>
            </a:endParaRPr>
          </a:p>
          <a:p>
            <a:pPr defTabSz="3973513"/>
            <a:r>
              <a:rPr lang="pt-BR" sz="4000" b="1" dirty="0">
                <a:latin typeface="Times New Roman" pitchFamily="18" charset="0"/>
              </a:rPr>
              <a:t>Autor 1; Autor 2 (alunos) [Arial 40 </a:t>
            </a:r>
            <a:r>
              <a:rPr lang="pt-BR" sz="4000" b="1" dirty="0" err="1">
                <a:latin typeface="Times New Roman" pitchFamily="18" charset="0"/>
              </a:rPr>
              <a:t>pt</a:t>
            </a:r>
            <a:r>
              <a:rPr lang="pt-BR" sz="4000" b="1" dirty="0">
                <a:latin typeface="Times New Roman" pitchFamily="18" charset="0"/>
              </a:rPr>
              <a:t>]</a:t>
            </a:r>
          </a:p>
          <a:p>
            <a:pPr defTabSz="3973513"/>
            <a:r>
              <a:rPr lang="pt-BR" sz="4000" dirty="0">
                <a:latin typeface="Times New Roman" pitchFamily="18" charset="0"/>
              </a:rPr>
              <a:t>Orientador; </a:t>
            </a:r>
            <a:r>
              <a:rPr lang="pt-BR" sz="4000" dirty="0" err="1">
                <a:latin typeface="Times New Roman" pitchFamily="18" charset="0"/>
              </a:rPr>
              <a:t>Co-orientador</a:t>
            </a:r>
            <a:br>
              <a:rPr lang="pt-BR" sz="4000" dirty="0">
                <a:latin typeface="Times New Roman" pitchFamily="18" charset="0"/>
              </a:rPr>
            </a:br>
            <a:r>
              <a:rPr lang="pt-BR" sz="2800" dirty="0">
                <a:latin typeface="Times New Roman" pitchFamily="18" charset="0"/>
              </a:rPr>
              <a:t>e-mail: copet@cefet-rj.br (do apresentador)</a:t>
            </a:r>
          </a:p>
          <a:p>
            <a:pPr defTabSz="3973513"/>
            <a:endParaRPr lang="pt-BR" sz="3600" b="1" dirty="0">
              <a:latin typeface="Times New Roman" pitchFamily="18" charset="0"/>
            </a:endParaRPr>
          </a:p>
          <a:p>
            <a:pPr defTabSz="3973513"/>
            <a:endParaRPr lang="pt-BR" dirty="0"/>
          </a:p>
        </p:txBody>
      </p:sp>
      <p:sp>
        <p:nvSpPr>
          <p:cNvPr id="2072" name="AutoShape 66"/>
          <p:cNvSpPr>
            <a:spLocks noChangeArrowheads="1"/>
          </p:cNvSpPr>
          <p:nvPr/>
        </p:nvSpPr>
        <p:spPr bwMode="auto">
          <a:xfrm>
            <a:off x="1473641" y="8109897"/>
            <a:ext cx="12836084" cy="26959565"/>
          </a:xfrm>
          <a:prstGeom prst="roundRect">
            <a:avLst>
              <a:gd name="adj" fmla="val 4838"/>
            </a:avLst>
          </a:prstGeom>
          <a:noFill/>
          <a:ln w="28575">
            <a:solidFill>
              <a:srgbClr val="3333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073" name="AutoShape 67"/>
          <p:cNvSpPr>
            <a:spLocks noChangeArrowheads="1"/>
          </p:cNvSpPr>
          <p:nvPr/>
        </p:nvSpPr>
        <p:spPr bwMode="auto">
          <a:xfrm>
            <a:off x="14780201" y="8109897"/>
            <a:ext cx="12870873" cy="26959566"/>
          </a:xfrm>
          <a:prstGeom prst="roundRect">
            <a:avLst>
              <a:gd name="adj" fmla="val 4838"/>
            </a:avLst>
          </a:prstGeom>
          <a:noFill/>
          <a:ln w="28575">
            <a:solidFill>
              <a:srgbClr val="3333FF"/>
            </a:solidFill>
            <a:round/>
            <a:headEnd/>
            <a:tailEnd/>
          </a:ln>
        </p:spPr>
        <p:txBody>
          <a:bodyPr wrap="none" anchor="ctr"/>
          <a:lstStyle/>
          <a:p>
            <a:endParaRPr lang="pt-BR"/>
          </a:p>
        </p:txBody>
      </p:sp>
      <p:sp>
        <p:nvSpPr>
          <p:cNvPr id="2074" name="AutoShape 68"/>
          <p:cNvSpPr>
            <a:spLocks noChangeArrowheads="1"/>
          </p:cNvSpPr>
          <p:nvPr/>
        </p:nvSpPr>
        <p:spPr bwMode="auto">
          <a:xfrm>
            <a:off x="2016124" y="8629525"/>
            <a:ext cx="11422063" cy="918168"/>
          </a:xfrm>
          <a:prstGeom prst="roundRect">
            <a:avLst>
              <a:gd name="adj" fmla="val 13028"/>
            </a:avLst>
          </a:prstGeom>
          <a:solidFill>
            <a:srgbClr val="00407A"/>
          </a:solidFill>
          <a:ln w="38100">
            <a:solidFill>
              <a:srgbClr val="00407A"/>
            </a:solidFill>
            <a:round/>
            <a:headEnd/>
            <a:tailEnd/>
          </a:ln>
        </p:spPr>
        <p:txBody>
          <a:bodyPr wrap="none" anchor="ctr"/>
          <a:lstStyle/>
          <a:p>
            <a:pPr defTabSz="3973513"/>
            <a:r>
              <a:rPr lang="pt-BR" sz="2800" dirty="0">
                <a:solidFill>
                  <a:schemeClr val="bg1"/>
                </a:solidFill>
                <a:latin typeface="Times New Roman" pitchFamily="18" charset="0"/>
              </a:rPr>
              <a:t>RESUMO</a:t>
            </a:r>
          </a:p>
        </p:txBody>
      </p:sp>
      <p:pic>
        <p:nvPicPr>
          <p:cNvPr id="34" name="Picture 2" descr="logo original fundo claro">
            <a:extLst>
              <a:ext uri="{FF2B5EF4-FFF2-40B4-BE49-F238E27FC236}">
                <a16:creationId xmlns:a16="http://schemas.microsoft.com/office/drawing/2014/main" id="{7A5BC3DE-F919-4D20-B984-BDF291CD43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88255" y="1427326"/>
            <a:ext cx="1591494" cy="1472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Imagem 34">
            <a:extLst>
              <a:ext uri="{FF2B5EF4-FFF2-40B4-BE49-F238E27FC236}">
                <a16:creationId xmlns:a16="http://schemas.microsoft.com/office/drawing/2014/main" id="{2DA6CE3F-48A8-45B0-A1FB-ED20468EAF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041833" y="1296394"/>
            <a:ext cx="2976591" cy="1616176"/>
          </a:xfrm>
          <a:prstGeom prst="rect">
            <a:avLst/>
          </a:prstGeom>
          <a:noFill/>
        </p:spPr>
      </p:pic>
      <p:pic>
        <p:nvPicPr>
          <p:cNvPr id="2" name="Imagem 1" descr="Logotipo&#10;&#10;Descrição gerada automaticamente">
            <a:extLst>
              <a:ext uri="{FF2B5EF4-FFF2-40B4-BE49-F238E27FC236}">
                <a16:creationId xmlns:a16="http://schemas.microsoft.com/office/drawing/2014/main" id="{EB707239-F888-E9F1-52E3-A9E2211806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5161" y="421921"/>
            <a:ext cx="5401743" cy="3970817"/>
          </a:xfrm>
          <a:prstGeom prst="rect">
            <a:avLst/>
          </a:prstGeom>
        </p:spPr>
      </p:pic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F3B61CDB-49FE-8898-F09C-F6D6F50C61A2}"/>
              </a:ext>
            </a:extLst>
          </p:cNvPr>
          <p:cNvCxnSpPr>
            <a:cxnSpLocks/>
          </p:cNvCxnSpPr>
          <p:nvPr/>
        </p:nvCxnSpPr>
        <p:spPr bwMode="auto">
          <a:xfrm>
            <a:off x="1439863" y="4244747"/>
            <a:ext cx="26093272" cy="17583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00407A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45A23488-0A1B-8429-CBB2-F4AF77E55196}"/>
              </a:ext>
            </a:extLst>
          </p:cNvPr>
          <p:cNvCxnSpPr>
            <a:cxnSpLocks/>
          </p:cNvCxnSpPr>
          <p:nvPr/>
        </p:nvCxnSpPr>
        <p:spPr bwMode="auto">
          <a:xfrm>
            <a:off x="1447239" y="7777114"/>
            <a:ext cx="26093272" cy="17583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rgbClr val="00407A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7" name="AutoShape 68">
            <a:extLst>
              <a:ext uri="{FF2B5EF4-FFF2-40B4-BE49-F238E27FC236}">
                <a16:creationId xmlns:a16="http://schemas.microsoft.com/office/drawing/2014/main" id="{2667D042-731C-0AFF-5E72-1E24FA7261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86993" y="16307745"/>
            <a:ext cx="11422063" cy="918168"/>
          </a:xfrm>
          <a:prstGeom prst="roundRect">
            <a:avLst>
              <a:gd name="adj" fmla="val 13028"/>
            </a:avLst>
          </a:prstGeom>
          <a:solidFill>
            <a:srgbClr val="00407A"/>
          </a:solidFill>
          <a:ln w="38100">
            <a:solidFill>
              <a:srgbClr val="00407A"/>
            </a:solidFill>
            <a:round/>
            <a:headEnd/>
            <a:tailEnd/>
          </a:ln>
        </p:spPr>
        <p:txBody>
          <a:bodyPr wrap="none" anchor="ctr"/>
          <a:lstStyle/>
          <a:p>
            <a:pPr defTabSz="3973513"/>
            <a:r>
              <a:rPr lang="pt-BR" sz="2800" dirty="0">
                <a:solidFill>
                  <a:schemeClr val="bg1"/>
                </a:solidFill>
                <a:latin typeface="Times New Roman" pitchFamily="18" charset="0"/>
              </a:rPr>
              <a:t>INTRODUÇÃO</a:t>
            </a:r>
          </a:p>
        </p:txBody>
      </p:sp>
      <p:pic>
        <p:nvPicPr>
          <p:cNvPr id="18" name="Imagem 4">
            <a:extLst>
              <a:ext uri="{FF2B5EF4-FFF2-40B4-BE49-F238E27FC236}">
                <a16:creationId xmlns:a16="http://schemas.microsoft.com/office/drawing/2014/main" id="{B71F434A-8F2A-9866-152F-22359BA84EF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2326" y="20948038"/>
            <a:ext cx="4445112" cy="2481236"/>
          </a:xfrm>
          <a:prstGeom prst="rect">
            <a:avLst/>
          </a:prstGeom>
          <a:ln>
            <a:solidFill>
              <a:srgbClr val="00407A"/>
            </a:solidFill>
          </a:ln>
        </p:spPr>
      </p:pic>
      <p:sp>
        <p:nvSpPr>
          <p:cNvPr id="19" name="AutoShape 68">
            <a:extLst>
              <a:ext uri="{FF2B5EF4-FFF2-40B4-BE49-F238E27FC236}">
                <a16:creationId xmlns:a16="http://schemas.microsoft.com/office/drawing/2014/main" id="{0FEEDDAB-6475-63F5-E890-B00D6BA0A3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94694" y="27507818"/>
            <a:ext cx="11422063" cy="918168"/>
          </a:xfrm>
          <a:prstGeom prst="roundRect">
            <a:avLst>
              <a:gd name="adj" fmla="val 13028"/>
            </a:avLst>
          </a:prstGeom>
          <a:solidFill>
            <a:srgbClr val="00407A"/>
          </a:solidFill>
          <a:ln w="38100">
            <a:solidFill>
              <a:srgbClr val="00407A"/>
            </a:solidFill>
            <a:round/>
            <a:headEnd/>
            <a:tailEnd/>
          </a:ln>
        </p:spPr>
        <p:txBody>
          <a:bodyPr wrap="none" anchor="ctr"/>
          <a:lstStyle/>
          <a:p>
            <a:pPr defTabSz="3973513"/>
            <a:r>
              <a:rPr lang="pt-BR" sz="2800" dirty="0">
                <a:solidFill>
                  <a:schemeClr val="bg1"/>
                </a:solidFill>
                <a:latin typeface="Times New Roman" pitchFamily="18" charset="0"/>
              </a:rPr>
              <a:t>RESULTADOS OBTIDOS</a:t>
            </a:r>
          </a:p>
        </p:txBody>
      </p:sp>
      <p:sp>
        <p:nvSpPr>
          <p:cNvPr id="20" name="Text Box 26">
            <a:extLst>
              <a:ext uri="{FF2B5EF4-FFF2-40B4-BE49-F238E27FC236}">
                <a16:creationId xmlns:a16="http://schemas.microsoft.com/office/drawing/2014/main" id="{B61B33A2-69D8-0DCD-B82B-A3D200E2D2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393" y="28856199"/>
            <a:ext cx="12296998" cy="5690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0284" tIns="40142" rIns="80284" bIns="40142"/>
          <a:lstStyle/>
          <a:p>
            <a:pPr indent="635000" algn="just" defTabSz="3973513">
              <a:tabLst>
                <a:tab pos="635000" algn="l"/>
                <a:tab pos="12444413" algn="l"/>
              </a:tabLst>
            </a:pPr>
            <a:r>
              <a:rPr lang="pt-BR" sz="2400" dirty="0">
                <a:latin typeface="Times New Roman" pitchFamily="18" charset="0"/>
              </a:rPr>
              <a:t>TEXTO TIMES NEW ROMAN 24</a:t>
            </a:r>
          </a:p>
        </p:txBody>
      </p:sp>
      <p:sp>
        <p:nvSpPr>
          <p:cNvPr id="21" name="AutoShape 68">
            <a:extLst>
              <a:ext uri="{FF2B5EF4-FFF2-40B4-BE49-F238E27FC236}">
                <a16:creationId xmlns:a16="http://schemas.microsoft.com/office/drawing/2014/main" id="{926A6FF2-C1FE-5D35-299C-65BAF98076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24149" y="14545866"/>
            <a:ext cx="11422063" cy="918168"/>
          </a:xfrm>
          <a:prstGeom prst="roundRect">
            <a:avLst>
              <a:gd name="adj" fmla="val 13028"/>
            </a:avLst>
          </a:prstGeom>
          <a:solidFill>
            <a:srgbClr val="00407A"/>
          </a:solidFill>
          <a:ln w="38100">
            <a:solidFill>
              <a:srgbClr val="00407A"/>
            </a:solidFill>
            <a:round/>
            <a:headEnd/>
            <a:tailEnd/>
          </a:ln>
        </p:spPr>
        <p:txBody>
          <a:bodyPr wrap="none" anchor="ctr"/>
          <a:lstStyle/>
          <a:p>
            <a:pPr defTabSz="3973513"/>
            <a:r>
              <a:rPr lang="pt-BR" sz="2800" dirty="0">
                <a:solidFill>
                  <a:schemeClr val="bg1"/>
                </a:solidFill>
                <a:latin typeface="Times New Roman" pitchFamily="18" charset="0"/>
              </a:rPr>
              <a:t>CONCLUSÕES</a:t>
            </a:r>
          </a:p>
        </p:txBody>
      </p:sp>
      <p:sp>
        <p:nvSpPr>
          <p:cNvPr id="22" name="AutoShape 68">
            <a:extLst>
              <a:ext uri="{FF2B5EF4-FFF2-40B4-BE49-F238E27FC236}">
                <a16:creationId xmlns:a16="http://schemas.microsoft.com/office/drawing/2014/main" id="{E311417B-5B3D-42B2-2A53-1603A847DB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20801" y="23935773"/>
            <a:ext cx="11422063" cy="918000"/>
          </a:xfrm>
          <a:prstGeom prst="roundRect">
            <a:avLst>
              <a:gd name="adj" fmla="val 13028"/>
            </a:avLst>
          </a:prstGeom>
          <a:solidFill>
            <a:srgbClr val="00407A"/>
          </a:solidFill>
          <a:ln w="38100">
            <a:solidFill>
              <a:srgbClr val="00407A"/>
            </a:solidFill>
            <a:round/>
            <a:headEnd/>
            <a:tailEnd/>
          </a:ln>
        </p:spPr>
        <p:txBody>
          <a:bodyPr wrap="none" anchor="ctr"/>
          <a:lstStyle/>
          <a:p>
            <a:pPr defTabSz="3973513"/>
            <a:r>
              <a:rPr lang="pt-BR" sz="2800" dirty="0">
                <a:solidFill>
                  <a:schemeClr val="bg1"/>
                </a:solidFill>
                <a:latin typeface="Times New Roman" pitchFamily="18" charset="0"/>
              </a:rPr>
              <a:t>REFERÊNCIAS BIBLIOGRÁFICAS</a:t>
            </a:r>
          </a:p>
        </p:txBody>
      </p:sp>
      <p:sp>
        <p:nvSpPr>
          <p:cNvPr id="23" name="AutoShape 68">
            <a:extLst>
              <a:ext uri="{FF2B5EF4-FFF2-40B4-BE49-F238E27FC236}">
                <a16:creationId xmlns:a16="http://schemas.microsoft.com/office/drawing/2014/main" id="{5534A12F-0950-26E9-DE60-91CC2D957A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420802" y="32244206"/>
            <a:ext cx="11422063" cy="918168"/>
          </a:xfrm>
          <a:prstGeom prst="roundRect">
            <a:avLst>
              <a:gd name="adj" fmla="val 13028"/>
            </a:avLst>
          </a:prstGeom>
          <a:solidFill>
            <a:srgbClr val="00407A"/>
          </a:solidFill>
          <a:ln w="38100">
            <a:solidFill>
              <a:srgbClr val="00407A"/>
            </a:solidFill>
            <a:round/>
            <a:headEnd/>
            <a:tailEnd/>
          </a:ln>
        </p:spPr>
        <p:txBody>
          <a:bodyPr wrap="none" anchor="ctr"/>
          <a:lstStyle/>
          <a:p>
            <a:pPr defTabSz="3973513"/>
            <a:r>
              <a:rPr lang="pt-BR" sz="2800" dirty="0">
                <a:solidFill>
                  <a:schemeClr val="bg1"/>
                </a:solidFill>
                <a:latin typeface="Times New Roman" pitchFamily="18" charset="0"/>
              </a:rPr>
              <a:t>AGRADECIMENTOS</a:t>
            </a:r>
          </a:p>
        </p:txBody>
      </p:sp>
      <p:sp>
        <p:nvSpPr>
          <p:cNvPr id="24" name="Text Box 26">
            <a:extLst>
              <a:ext uri="{FF2B5EF4-FFF2-40B4-BE49-F238E27FC236}">
                <a16:creationId xmlns:a16="http://schemas.microsoft.com/office/drawing/2014/main" id="{B50BF723-ACBA-9201-6252-E036B40E70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31951" y="33643669"/>
            <a:ext cx="12328525" cy="913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0284" tIns="40142" rIns="80284" bIns="40142"/>
          <a:lstStyle/>
          <a:p>
            <a:pPr indent="635000" algn="just" defTabSz="3973513">
              <a:tabLst>
                <a:tab pos="635000" algn="l"/>
                <a:tab pos="12444413" algn="l"/>
              </a:tabLst>
            </a:pPr>
            <a:r>
              <a:rPr lang="pt-BR" sz="2400" dirty="0">
                <a:latin typeface="Times New Roman" pitchFamily="18" charset="0"/>
              </a:rPr>
              <a:t>Ao Programa PIBIC do CEFET/RJ e do CNPq, ao Programa PIBIC-EM do CEFET/RJ e do CNPq, ao Programa PIBITI do CEFET/RJ e do CNPq, pelo apoio na pesquisa.</a:t>
            </a:r>
          </a:p>
        </p:txBody>
      </p:sp>
      <p:sp>
        <p:nvSpPr>
          <p:cNvPr id="25" name="Text Box 26">
            <a:extLst>
              <a:ext uri="{FF2B5EF4-FFF2-40B4-BE49-F238E27FC236}">
                <a16:creationId xmlns:a16="http://schemas.microsoft.com/office/drawing/2014/main" id="{A6BD85BF-2DBB-BFFE-F5A1-C3F3253B92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31951" y="25212423"/>
            <a:ext cx="12328525" cy="67467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0284" tIns="40142" rIns="80284" bIns="40142"/>
          <a:lstStyle/>
          <a:p>
            <a:pPr marL="0" indent="0" algn="l" defTabSz="3973513">
              <a:buNone/>
              <a:tabLst>
                <a:tab pos="12444413" algn="l"/>
              </a:tabLst>
            </a:pPr>
            <a:r>
              <a:rPr lang="pt-BR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Normas ABNT (NBR 6023)</a:t>
            </a:r>
          </a:p>
          <a:p>
            <a:pPr marL="0" indent="0" algn="l" defTabSz="3973513">
              <a:buNone/>
              <a:tabLst>
                <a:tab pos="12444413" algn="l"/>
              </a:tabLst>
            </a:pPr>
            <a:endParaRPr lang="pt-BR" sz="2400" b="1" i="0" dirty="0">
              <a:solidFill>
                <a:srgbClr val="202220"/>
              </a:solidFill>
              <a:effectLst/>
              <a:latin typeface="Readex Pro"/>
            </a:endParaRPr>
          </a:p>
          <a:p>
            <a:pPr marL="0" indent="0" algn="l" defTabSz="3973513">
              <a:buNone/>
              <a:tabLst>
                <a:tab pos="12444413" algn="l"/>
              </a:tabLst>
            </a:pPr>
            <a:r>
              <a:rPr lang="pt-BR" sz="2400" b="1" i="0" dirty="0">
                <a:solidFill>
                  <a:srgbClr val="202220"/>
                </a:solidFill>
                <a:effectLst/>
                <a:latin typeface="Readex Pro"/>
              </a:rPr>
              <a:t>LIVROS: </a:t>
            </a:r>
            <a:r>
              <a:rPr lang="pt-BR" sz="2400" b="0" i="0" dirty="0">
                <a:solidFill>
                  <a:srgbClr val="202220"/>
                </a:solidFill>
                <a:effectLst/>
                <a:latin typeface="Readex Pro"/>
              </a:rPr>
              <a:t>SOBRENOME, Nome Abreviado. </a:t>
            </a:r>
            <a:r>
              <a:rPr lang="pt-BR" sz="2400" b="1" i="0" dirty="0">
                <a:solidFill>
                  <a:srgbClr val="202220"/>
                </a:solidFill>
                <a:effectLst/>
                <a:latin typeface="Readex Pro"/>
              </a:rPr>
              <a:t>Título (em negrito)</a:t>
            </a:r>
            <a:r>
              <a:rPr lang="pt-BR" sz="2400" b="0" i="0" dirty="0">
                <a:solidFill>
                  <a:srgbClr val="202220"/>
                </a:solidFill>
                <a:effectLst/>
                <a:latin typeface="Readex Pro"/>
              </a:rPr>
              <a:t>: subtítulo (se houver). Edição (se houver). Local de publicação: Editora, data de publicação da obra.</a:t>
            </a:r>
          </a:p>
          <a:p>
            <a:pPr marL="0" indent="0" algn="l" defTabSz="3973513">
              <a:buNone/>
              <a:tabLst>
                <a:tab pos="12444413" algn="l"/>
              </a:tabLst>
            </a:pPr>
            <a:r>
              <a:rPr lang="pt-BR" sz="2400" b="1" dirty="0">
                <a:solidFill>
                  <a:srgbClr val="202220"/>
                </a:solidFill>
                <a:latin typeface="Readex Pro"/>
              </a:rPr>
              <a:t>ARTIGOS CIENTÍFICOS: </a:t>
            </a:r>
            <a:r>
              <a:rPr lang="pt-BR" sz="2400" b="0" i="0" dirty="0">
                <a:solidFill>
                  <a:srgbClr val="202220"/>
                </a:solidFill>
                <a:effectLst/>
                <a:latin typeface="Readex Pro"/>
              </a:rPr>
              <a:t>SOBRENOME, Prenome. Título: subtítulo. Ano de apresentação. Número de folhas ou volumes. (Categoria e área de concentração) – Instituição, Local, ano da defesa.</a:t>
            </a:r>
          </a:p>
          <a:p>
            <a:pPr marL="0" indent="0" algn="l" defTabSz="3973513">
              <a:buNone/>
              <a:tabLst>
                <a:tab pos="12444413" algn="l"/>
              </a:tabLst>
            </a:pPr>
            <a:r>
              <a:rPr lang="pt-BR" sz="2400" b="1" dirty="0">
                <a:solidFill>
                  <a:srgbClr val="202220"/>
                </a:solidFill>
                <a:latin typeface="Readex Pro"/>
              </a:rPr>
              <a:t>JORNAIS e REVISTAS: </a:t>
            </a:r>
            <a:r>
              <a:rPr lang="pt-BR" sz="2400" dirty="0">
                <a:solidFill>
                  <a:srgbClr val="202220"/>
                </a:solidFill>
                <a:latin typeface="Readex Pro"/>
              </a:rPr>
              <a:t>AUTOR DO ARTIGO. Título do artigo. Título da Revista, (abreviado ou não) Local de Publicação, Número do Volume, Número do Fascículo, Páginas inicial-final, mês e ano</a:t>
            </a:r>
          </a:p>
          <a:p>
            <a:pPr marL="0" indent="0" algn="l" defTabSz="3973513">
              <a:buNone/>
              <a:tabLst>
                <a:tab pos="12444413" algn="l"/>
              </a:tabLst>
            </a:pPr>
            <a:r>
              <a:rPr lang="pt-BR" sz="2400" b="1" dirty="0">
                <a:solidFill>
                  <a:srgbClr val="202220"/>
                </a:solidFill>
                <a:latin typeface="Readex Pro"/>
              </a:rPr>
              <a:t>ENTIDADES: </a:t>
            </a:r>
            <a:r>
              <a:rPr lang="pt-BR" sz="2400" b="0" i="0" dirty="0">
                <a:solidFill>
                  <a:srgbClr val="202220"/>
                </a:solidFill>
                <a:effectLst/>
                <a:latin typeface="Readex Pro"/>
              </a:rPr>
              <a:t>NOME DA ENTIDADE – Título em destaque – Cidade – Editora – Ano.</a:t>
            </a:r>
          </a:p>
          <a:p>
            <a:pPr marL="0" indent="0" algn="l" defTabSz="3973513">
              <a:buNone/>
              <a:tabLst>
                <a:tab pos="12444413" algn="l"/>
              </a:tabLst>
            </a:pPr>
            <a:r>
              <a:rPr lang="pt-BR" sz="2400" b="1" i="0" dirty="0">
                <a:solidFill>
                  <a:srgbClr val="202220"/>
                </a:solidFill>
                <a:effectLst/>
                <a:latin typeface="Readex Pro"/>
              </a:rPr>
              <a:t>FILMES: </a:t>
            </a:r>
            <a:r>
              <a:rPr lang="pt-BR" sz="2400" b="0" i="0" dirty="0">
                <a:solidFill>
                  <a:srgbClr val="202220"/>
                </a:solidFill>
                <a:effectLst/>
                <a:latin typeface="Readex Pro"/>
              </a:rPr>
              <a:t>TÍTULO do Filme – Indicação de responsabilidade – Outras indicações de responsabilidade – Local: Produtora, ano. Duração em minutos, sistema de reprodução, indicação de som (legenda ou dublagem), indicação de cor, largura em milímetros.</a:t>
            </a:r>
          </a:p>
          <a:p>
            <a:pPr marL="0" indent="0" algn="l" defTabSz="3973513">
              <a:buNone/>
              <a:tabLst>
                <a:tab pos="12444413" algn="l"/>
              </a:tabLst>
            </a:pPr>
            <a:r>
              <a:rPr lang="pt-BR" sz="2400" b="1" dirty="0">
                <a:solidFill>
                  <a:srgbClr val="202220"/>
                </a:solidFill>
                <a:latin typeface="Readex Pro"/>
              </a:rPr>
              <a:t>VÍDEOS: </a:t>
            </a:r>
            <a:r>
              <a:rPr lang="pt-BR" sz="2400" dirty="0">
                <a:solidFill>
                  <a:srgbClr val="202220"/>
                </a:solidFill>
                <a:latin typeface="Readex Pro"/>
              </a:rPr>
              <a:t>TÍTULO do vídeo – Indicação de responsabilidade – Outras indicações de responsabilidade – Local: Produtora, ano. Duração em minutos – Disponível em: “link”. Acesso em: fevereiro de 2018.</a:t>
            </a:r>
          </a:p>
          <a:p>
            <a:pPr marL="0" indent="0" algn="l" defTabSz="3973513">
              <a:buNone/>
              <a:tabLst>
                <a:tab pos="12444413" algn="l"/>
              </a:tabLst>
            </a:pPr>
            <a:endParaRPr lang="pt-BR" sz="2400" dirty="0">
              <a:solidFill>
                <a:srgbClr val="202220"/>
              </a:solidFill>
              <a:latin typeface="Readex Pro"/>
            </a:endParaRPr>
          </a:p>
          <a:p>
            <a:pPr marL="0" indent="0" algn="l" defTabSz="3973513">
              <a:buNone/>
              <a:tabLst>
                <a:tab pos="12444413" algn="l"/>
              </a:tabLst>
            </a:pPr>
            <a:r>
              <a:rPr lang="pt-BR" sz="2400" dirty="0">
                <a:solidFill>
                  <a:srgbClr val="202220"/>
                </a:solidFill>
                <a:latin typeface="Readex Pro"/>
              </a:rPr>
              <a:t>Mais dicas em: </a:t>
            </a:r>
            <a:r>
              <a:rPr lang="pt-BR" sz="2400" dirty="0">
                <a:hlinkClick r:id="rId7"/>
              </a:rPr>
              <a:t>Referências ABNT - como formatar as suas referências (NBR 6023) (normasabnt.org)</a:t>
            </a:r>
            <a:endParaRPr lang="pt-BR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Box 26">
            <a:extLst>
              <a:ext uri="{FF2B5EF4-FFF2-40B4-BE49-F238E27FC236}">
                <a16:creationId xmlns:a16="http://schemas.microsoft.com/office/drawing/2014/main" id="{75C1A5F4-E1CD-9B04-F779-9A69809AC8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20351" y="15779233"/>
            <a:ext cx="12328525" cy="77978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0284" tIns="40142" rIns="80284" bIns="40142"/>
          <a:lstStyle/>
          <a:p>
            <a:pPr indent="635000" algn="just" defTabSz="3973513">
              <a:tabLst>
                <a:tab pos="635000" algn="l"/>
                <a:tab pos="12444413" algn="l"/>
              </a:tabLst>
            </a:pPr>
            <a:r>
              <a:rPr lang="pt-BR" sz="2400" dirty="0">
                <a:latin typeface="Times New Roman" pitchFamily="18" charset="0"/>
              </a:rPr>
              <a:t>TEXTO TIMES NEW ROMAN 24</a:t>
            </a:r>
          </a:p>
        </p:txBody>
      </p:sp>
      <p:sp>
        <p:nvSpPr>
          <p:cNvPr id="27" name="Text Box 26">
            <a:extLst>
              <a:ext uri="{FF2B5EF4-FFF2-40B4-BE49-F238E27FC236}">
                <a16:creationId xmlns:a16="http://schemas.microsoft.com/office/drawing/2014/main" id="{C9167E1C-4E36-3C98-883E-792D186C72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20351" y="8629525"/>
            <a:ext cx="12328525" cy="5601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0284" tIns="40142" rIns="80284" bIns="40142"/>
          <a:lstStyle/>
          <a:p>
            <a:pPr indent="635000" algn="just" defTabSz="3973513">
              <a:tabLst>
                <a:tab pos="635000" algn="l"/>
                <a:tab pos="12444413" algn="l"/>
              </a:tabLst>
            </a:pPr>
            <a:r>
              <a:rPr lang="pt-BR" sz="2400" dirty="0">
                <a:latin typeface="Times New Roman" pitchFamily="18" charset="0"/>
              </a:rPr>
              <a:t>TEXTO TIMES NEW ROMAN 24</a:t>
            </a: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4B38B887-B977-F240-E88F-01D625F0E1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74421" y="31755778"/>
            <a:ext cx="4751539" cy="2313482"/>
          </a:xfrm>
          <a:prstGeom prst="rect">
            <a:avLst/>
          </a:prstGeom>
        </p:spPr>
      </p:pic>
      <p:sp>
        <p:nvSpPr>
          <p:cNvPr id="31" name="Text Box 50">
            <a:extLst>
              <a:ext uri="{FF2B5EF4-FFF2-40B4-BE49-F238E27FC236}">
                <a16:creationId xmlns:a16="http://schemas.microsoft.com/office/drawing/2014/main" id="{DCECB718-D8A2-C619-CFA5-E543B69A5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8392" y="34072890"/>
            <a:ext cx="12296999" cy="358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0284" tIns="40142" rIns="80284" bIns="40142">
            <a:spAutoFit/>
          </a:bodyPr>
          <a:lstStyle/>
          <a:p>
            <a:pPr defTabSz="3973513"/>
            <a:r>
              <a:rPr lang="pt-BR" sz="1800" dirty="0"/>
              <a:t>Tabela 1- Bolsas CNPq no Programa PIBIC 2025</a:t>
            </a:r>
          </a:p>
        </p:txBody>
      </p:sp>
      <p:pic>
        <p:nvPicPr>
          <p:cNvPr id="36" name="Imagem 35">
            <a:extLst>
              <a:ext uri="{FF2B5EF4-FFF2-40B4-BE49-F238E27FC236}">
                <a16:creationId xmlns:a16="http://schemas.microsoft.com/office/drawing/2014/main" id="{6B9A5D2E-BFA1-A9BF-34D0-7A2AE385117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785459" y="9976872"/>
            <a:ext cx="4692745" cy="2840184"/>
          </a:xfrm>
          <a:prstGeom prst="rect">
            <a:avLst/>
          </a:prstGeom>
        </p:spPr>
      </p:pic>
      <p:sp>
        <p:nvSpPr>
          <p:cNvPr id="37" name="Text Box 50">
            <a:extLst>
              <a:ext uri="{FF2B5EF4-FFF2-40B4-BE49-F238E27FC236}">
                <a16:creationId xmlns:a16="http://schemas.microsoft.com/office/drawing/2014/main" id="{32103E89-8B10-C98B-0A89-2AED755F40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72006" y="12986760"/>
            <a:ext cx="12087262" cy="358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80284" tIns="40142" rIns="80284" bIns="40142">
            <a:spAutoFit/>
          </a:bodyPr>
          <a:lstStyle/>
          <a:p>
            <a:pPr defTabSz="3973513"/>
            <a:r>
              <a:rPr lang="pt-BR" sz="1800" dirty="0"/>
              <a:t>Figura 2 – Gráfico da proporção da distribuição de bolsas CNPq no Programa PIBIC 2025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EE914E2A-DF06-4746-8C59-F96D280B6AE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00860" y="662188"/>
            <a:ext cx="6132275" cy="349827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sign padrão">
  <a:themeElements>
    <a:clrScheme name="Design padrã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sign padrã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39735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39735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t-BR" sz="21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sign padrã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sign padrã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sign padrã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C327C767F3C4347AA387AA4F70FD13D" ma:contentTypeVersion="0" ma:contentTypeDescription="Crie um novo documento." ma:contentTypeScope="" ma:versionID="f0911bd77b29ee6f2e92e0daa3a2dca7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24319475835c1d8a4ec49180d724421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1165B3E-BC7D-4AD5-86B3-667472140FC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ABAF9D1-E802-41A2-8799-5E0F1CE2834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6EB9926-BCC9-4779-AC2D-135DBE4BBA6B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703</TotalTime>
  <Words>384</Words>
  <Application>Microsoft Office PowerPoint</Application>
  <PresentationFormat>Personalizar</PresentationFormat>
  <Paragraphs>31</Paragraphs>
  <Slides>1</Slides>
  <Notes>0</Notes>
  <HiddenSlides>0</HiddenSlides>
  <MMClips>0</MMClips>
  <ScaleCrop>false</ScaleCrop>
  <HeadingPairs>
    <vt:vector size="8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0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Readex Pro</vt:lpstr>
      <vt:lpstr>Times New Roman</vt:lpstr>
      <vt:lpstr>Verdana</vt:lpstr>
      <vt:lpstr>Design padrão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MARIA ELITA MARTINS DUARTE</dc:creator>
  <cp:lastModifiedBy>DIOGO GONCALVES MENEZES</cp:lastModifiedBy>
  <cp:revision>91</cp:revision>
  <dcterms:created xsi:type="dcterms:W3CDTF">2005-09-27T12:17:06Z</dcterms:created>
  <dcterms:modified xsi:type="dcterms:W3CDTF">2025-09-02T15:42:24Z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0x010100FC327C767F3C4347AA387AA4F70FD13D</vt:lpwstr>
  </property>
</Properties>
</file>